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OPPOSans B" panose="02010600030101010101" charset="-122"/>
      <p:regular r:id="rId20"/>
    </p:embeddedFont>
    <p:embeddedFont>
      <p:font typeface="OPPOSans H" panose="02010600030101010101" charset="-122"/>
      <p:regular r:id="rId21"/>
    </p:embeddedFont>
    <p:embeddedFont>
      <p:font typeface="OPPOSans L" panose="02010600030101010101" charset="-122"/>
      <p:regular r:id="rId22"/>
    </p:embeddedFont>
    <p:embeddedFont>
      <p:font typeface="OPPOSans R" panose="02010600030101010101" charset="-122"/>
      <p:regular r:id="rId23"/>
    </p:embeddedFont>
    <p:embeddedFont>
      <p:font typeface="Source Han Sans" panose="02010600030101010101" charset="-122"/>
      <p:regular r:id="rId24"/>
    </p:embeddedFont>
    <p:embeddedFont>
      <p:font typeface="Source Han Sans CN Bold" panose="02010600030101010101" charset="-122"/>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17934" cy="6857999"/>
          </a:xfrm>
          <a:custGeom>
            <a:avLst/>
            <a:gdLst>
              <a:gd name="connsiteX0" fmla="*/ 0 w 12117934"/>
              <a:gd name="connsiteY0" fmla="*/ 0 h 6857999"/>
              <a:gd name="connsiteX1" fmla="*/ 12117934 w 12117934"/>
              <a:gd name="connsiteY1" fmla="*/ 0 h 6857999"/>
              <a:gd name="connsiteX2" fmla="*/ 0 w 12117934"/>
              <a:gd name="connsiteY2" fmla="*/ 6857999 h 6857999"/>
              <a:gd name="connsiteX3" fmla="*/ 0 w 12117934"/>
              <a:gd name="connsiteY3" fmla="*/ 0 h 6857999"/>
              <a:gd name="connsiteX4" fmla="*/ 0 w 12117934"/>
              <a:gd name="connsiteY4" fmla="*/ 0 h 6857999"/>
            </a:gdLst>
            <a:ahLst/>
            <a:cxnLst/>
            <a:rect l="l" t="t" r="r" b="b"/>
            <a:pathLst>
              <a:path w="12117934" h="6857999">
                <a:moveTo>
                  <a:pt x="0" y="0"/>
                </a:moveTo>
                <a:lnTo>
                  <a:pt x="12117934" y="0"/>
                </a:lnTo>
                <a:lnTo>
                  <a:pt x="0" y="6857999"/>
                </a:lnTo>
                <a:lnTo>
                  <a:pt x="0" y="0"/>
                </a:lnTo>
                <a:close/>
              </a:path>
            </a:pathLst>
          </a:custGeom>
          <a:solidFill>
            <a:schemeClr val="bg1">
              <a:lumMod val="95000"/>
            </a:schemeClr>
          </a:solidFill>
          <a:ln w="12700" cap="sq">
            <a:noFill/>
            <a:miter/>
          </a:ln>
        </p:spPr>
        <p:txBody>
          <a:bodyPr vert="horz" wrap="square" lIns="91440" tIns="45720" rIns="91440" bIns="45720" rtlCol="0" anchor="ctr"/>
          <a:lstStyle/>
          <a:p>
            <a:pPr algn="just"/>
            <a:endParaRPr kumimoji="1" lang="zh-CN" altLang="en-US"/>
          </a:p>
        </p:txBody>
      </p:sp>
      <p:sp>
        <p:nvSpPr>
          <p:cNvPr id="3" name="标题 1"/>
          <p:cNvSpPr txBox="1"/>
          <p:nvPr/>
        </p:nvSpPr>
        <p:spPr>
          <a:xfrm>
            <a:off x="660400" y="3920879"/>
            <a:ext cx="1440000" cy="36000"/>
          </a:xfrm>
          <a:prstGeom prst="roundRect">
            <a:avLst>
              <a:gd name="adj" fmla="val 0"/>
            </a:avLst>
          </a:prstGeom>
          <a:gradFill>
            <a:gsLst>
              <a:gs pos="10000">
                <a:schemeClr val="accent1"/>
              </a:gs>
              <a:gs pos="100000">
                <a:schemeClr val="bg1">
                  <a:alpha val="0"/>
                </a:schemeClr>
              </a:gs>
            </a:gsLst>
            <a:lin ang="0" scaled="0"/>
          </a:gradFill>
          <a:ln w="63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400" y="1130300"/>
            <a:ext cx="8875142" cy="2647045"/>
          </a:xfrm>
          <a:prstGeom prst="rect">
            <a:avLst/>
          </a:prstGeom>
          <a:noFill/>
          <a:ln w="12700" cap="sq">
            <a:noFill/>
            <a:miter/>
          </a:ln>
        </p:spPr>
        <p:txBody>
          <a:bodyPr vert="horz" wrap="square" lIns="0" tIns="0" rIns="0" bIns="0" rtlCol="0" anchor="ctr"/>
          <a:lstStyle/>
          <a:p>
            <a:pPr algn="l"/>
            <a:r>
              <a:rPr kumimoji="1" lang="en-US" altLang="zh-CN" sz="5900" dirty="0" err="1">
                <a:ln w="12700">
                  <a:noFill/>
                </a:ln>
                <a:solidFill>
                  <a:schemeClr val="tx1"/>
                </a:solidFill>
                <a:latin typeface="OPPOSans H"/>
                <a:ea typeface="OPPOSans H"/>
                <a:cs typeface="OPPOSans H"/>
              </a:rPr>
              <a:t>头戴式MR眼镜的显示原理</a:t>
            </a:r>
            <a:endParaRPr kumimoji="1" lang="zh-CN" altLang="en-US" dirty="0"/>
          </a:p>
        </p:txBody>
      </p:sp>
      <p:grpSp>
        <p:nvGrpSpPr>
          <p:cNvPr id="5" name="组合 4"/>
          <p:cNvGrpSpPr/>
          <p:nvPr/>
        </p:nvGrpSpPr>
        <p:grpSpPr>
          <a:xfrm>
            <a:off x="5696973" y="-1709944"/>
            <a:ext cx="8778661" cy="11082849"/>
            <a:chOff x="5696973" y="-1709944"/>
            <a:chExt cx="8778661" cy="11082849"/>
          </a:xfrm>
        </p:grpSpPr>
        <p:sp>
          <p:nvSpPr>
            <p:cNvPr id="6" name="标题 1"/>
            <p:cNvSpPr txBox="1"/>
            <p:nvPr/>
          </p:nvSpPr>
          <p:spPr>
            <a:xfrm rot="14400000" flipV="1">
              <a:off x="10146378" y="-1051528"/>
              <a:ext cx="3646444" cy="3682162"/>
            </a:xfrm>
            <a:prstGeom prst="rightArrow">
              <a:avLst>
                <a:gd name="adj1" fmla="val 51814"/>
                <a:gd name="adj2" fmla="val 50000"/>
              </a:avLst>
            </a:prstGeom>
            <a:gradFill>
              <a:gsLst>
                <a:gs pos="10000">
                  <a:schemeClr val="bg1">
                    <a:alpha val="40000"/>
                  </a:schemeClr>
                </a:gs>
                <a:gs pos="9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4400000" flipV="1">
              <a:off x="7235961" y="4745108"/>
              <a:ext cx="3646444" cy="4065121"/>
            </a:xfrm>
            <a:prstGeom prst="rightArrow">
              <a:avLst>
                <a:gd name="adj1" fmla="val 51814"/>
                <a:gd name="adj2" fmla="val 50000"/>
              </a:avLst>
            </a:prstGeom>
            <a:gradFill>
              <a:gsLst>
                <a:gs pos="0">
                  <a:schemeClr val="bg1">
                    <a:alpha val="50000"/>
                  </a:schemeClr>
                </a:gs>
                <a:gs pos="8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4400000">
              <a:off x="8957711" y="5003780"/>
              <a:ext cx="2864857" cy="2517948"/>
            </a:xfrm>
            <a:prstGeom prst="rightArrow">
              <a:avLst/>
            </a:prstGeom>
            <a:gradFill>
              <a:gsLst>
                <a:gs pos="20000">
                  <a:schemeClr val="accent1">
                    <a:lumMod val="20000"/>
                    <a:lumOff val="80000"/>
                    <a:alpha val="4000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4400000">
              <a:off x="10118504" y="3026831"/>
              <a:ext cx="3601797" cy="2720590"/>
            </a:xfrm>
            <a:prstGeom prst="rightArrow">
              <a:avLst/>
            </a:prstGeom>
            <a:gradFill>
              <a:gsLst>
                <a:gs pos="10000">
                  <a:schemeClr val="bg1"/>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4400000">
              <a:off x="10507630" y="2119065"/>
              <a:ext cx="2923941" cy="1109354"/>
            </a:xfrm>
            <a:prstGeom prst="rightArrow">
              <a:avLst/>
            </a:prstGeom>
            <a:gradFill>
              <a:gsLst>
                <a:gs pos="15000">
                  <a:schemeClr val="accent2">
                    <a:lumMod val="20000"/>
                    <a:lumOff val="80000"/>
                    <a:alpha val="2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4400000">
              <a:off x="8897372" y="1436462"/>
              <a:ext cx="1508653" cy="982017"/>
            </a:xfrm>
            <a:prstGeom prst="rightArrow">
              <a:avLst/>
            </a:prstGeom>
            <a:gradFill>
              <a:gsLst>
                <a:gs pos="0">
                  <a:schemeClr val="bg1">
                    <a:alpha val="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4400000">
              <a:off x="9177193" y="4534716"/>
              <a:ext cx="4180786" cy="1586206"/>
            </a:xfrm>
            <a:prstGeom prst="rightArrow">
              <a:avLst/>
            </a:prstGeom>
            <a:gradFill>
              <a:gsLst>
                <a:gs pos="0">
                  <a:schemeClr val="accent1">
                    <a:lumMod val="20000"/>
                    <a:lumOff val="80000"/>
                  </a:schemeClr>
                </a:gs>
                <a:gs pos="90000">
                  <a:schemeClr val="accent1"/>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4400000">
              <a:off x="8197903" y="4551432"/>
              <a:ext cx="1737918" cy="1131251"/>
            </a:xfrm>
            <a:prstGeom prst="rightArrow">
              <a:avLst/>
            </a:prstGeom>
            <a:gradFill>
              <a:gsLst>
                <a:gs pos="0">
                  <a:schemeClr val="bg1">
                    <a:alpha val="0"/>
                  </a:schemeClr>
                </a:gs>
                <a:gs pos="10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4400000">
              <a:off x="5763253" y="5505774"/>
              <a:ext cx="2923941" cy="1841206"/>
            </a:xfrm>
            <a:prstGeom prst="rightArrow">
              <a:avLst/>
            </a:prstGeom>
            <a:gradFill>
              <a:gsLst>
                <a:gs pos="10000">
                  <a:schemeClr val="accent2">
                    <a:lumMod val="20000"/>
                    <a:lumOff val="80000"/>
                    <a:alpha val="4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4400000">
              <a:off x="7812508" y="601163"/>
              <a:ext cx="942316" cy="657224"/>
            </a:xfrm>
            <a:prstGeom prst="rightArrow">
              <a:avLst/>
            </a:prstGeom>
            <a:gradFill>
              <a:gsLst>
                <a:gs pos="0">
                  <a:schemeClr val="bg1">
                    <a:alpha val="0"/>
                  </a:schemeClr>
                </a:gs>
                <a:gs pos="9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6"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微型显示器</a:t>
            </a:r>
            <a:endParaRPr kumimoji="1" lang="zh-CN" altLang="en-US"/>
          </a:p>
        </p:txBody>
      </p:sp>
      <p:sp>
        <p:nvSpPr>
          <p:cNvPr id="7"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3" name="图片 12">
            <a:extLst>
              <a:ext uri="{FF2B5EF4-FFF2-40B4-BE49-F238E27FC236}">
                <a16:creationId xmlns:a16="http://schemas.microsoft.com/office/drawing/2014/main" id="{26267535-1E5C-F382-B791-4805AA7F8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1619250"/>
            <a:ext cx="11153775" cy="3619500"/>
          </a:xfrm>
          <a:prstGeom prst="rect">
            <a:avLst/>
          </a:prstGeom>
        </p:spPr>
      </p:pic>
      <p:sp>
        <p:nvSpPr>
          <p:cNvPr id="14" name="文本框 13">
            <a:extLst>
              <a:ext uri="{FF2B5EF4-FFF2-40B4-BE49-F238E27FC236}">
                <a16:creationId xmlns:a16="http://schemas.microsoft.com/office/drawing/2014/main" id="{F3CDDBF1-25BD-140F-D47F-36433EB58FFA}"/>
              </a:ext>
            </a:extLst>
          </p:cNvPr>
          <p:cNvSpPr txBox="1"/>
          <p:nvPr/>
        </p:nvSpPr>
        <p:spPr>
          <a:xfrm>
            <a:off x="838200" y="1249918"/>
            <a:ext cx="6629400" cy="369332"/>
          </a:xfrm>
          <a:prstGeom prst="rect">
            <a:avLst/>
          </a:prstGeom>
          <a:noFill/>
        </p:spPr>
        <p:txBody>
          <a:bodyPr wrap="square" rtlCol="0">
            <a:spAutoFit/>
          </a:bodyPr>
          <a:lstStyle/>
          <a:p>
            <a:r>
              <a:rPr lang="zh-CN" altLang="en-US" dirty="0"/>
              <a:t>通过控制每个像素的颜色和亮度最终形成色彩各异的画面</a:t>
            </a:r>
          </a:p>
        </p:txBody>
      </p:sp>
      <p:sp>
        <p:nvSpPr>
          <p:cNvPr id="17" name="文本框 16">
            <a:extLst>
              <a:ext uri="{FF2B5EF4-FFF2-40B4-BE49-F238E27FC236}">
                <a16:creationId xmlns:a16="http://schemas.microsoft.com/office/drawing/2014/main" id="{75CB89D5-7A9D-6D35-2AC8-D24F05D59210}"/>
              </a:ext>
            </a:extLst>
          </p:cNvPr>
          <p:cNvSpPr txBox="1"/>
          <p:nvPr/>
        </p:nvSpPr>
        <p:spPr>
          <a:xfrm>
            <a:off x="338138" y="5440106"/>
            <a:ext cx="4348162" cy="923330"/>
          </a:xfrm>
          <a:prstGeom prst="rect">
            <a:avLst/>
          </a:prstGeom>
          <a:noFill/>
        </p:spPr>
        <p:txBody>
          <a:bodyPr wrap="square">
            <a:spAutoFit/>
          </a:bodyPr>
          <a:lstStyle/>
          <a:p>
            <a:pPr algn="ctr"/>
            <a:r>
              <a:rPr lang="zh-CN" altLang="en-US" dirty="0"/>
              <a:t>自发光型</a:t>
            </a:r>
            <a:endParaRPr lang="en-US" altLang="zh-CN" dirty="0"/>
          </a:p>
          <a:p>
            <a:r>
              <a:rPr lang="zh-CN" altLang="en-US" dirty="0"/>
              <a:t>每个像素都由R/G/B三个sub-pixel组成，通过控制sub-pixel亮度合成像素颜色</a:t>
            </a:r>
          </a:p>
        </p:txBody>
      </p:sp>
      <p:sp>
        <p:nvSpPr>
          <p:cNvPr id="19" name="文本框 18">
            <a:extLst>
              <a:ext uri="{FF2B5EF4-FFF2-40B4-BE49-F238E27FC236}">
                <a16:creationId xmlns:a16="http://schemas.microsoft.com/office/drawing/2014/main" id="{DEFB8F36-4EBF-5363-92D4-E0269EB6577B}"/>
              </a:ext>
            </a:extLst>
          </p:cNvPr>
          <p:cNvSpPr txBox="1"/>
          <p:nvPr/>
        </p:nvSpPr>
        <p:spPr>
          <a:xfrm>
            <a:off x="7467600" y="5440106"/>
            <a:ext cx="3957638" cy="923330"/>
          </a:xfrm>
          <a:prstGeom prst="rect">
            <a:avLst/>
          </a:prstGeom>
          <a:noFill/>
        </p:spPr>
        <p:txBody>
          <a:bodyPr wrap="square">
            <a:spAutoFit/>
          </a:bodyPr>
          <a:lstStyle/>
          <a:p>
            <a:pPr algn="ctr"/>
            <a:r>
              <a:rPr lang="zh-CN" altLang="en-US" dirty="0"/>
              <a:t>投影型</a:t>
            </a:r>
            <a:endParaRPr lang="en-US" altLang="zh-CN" dirty="0"/>
          </a:p>
          <a:p>
            <a:r>
              <a:rPr lang="zh-CN" altLang="en-US" dirty="0"/>
              <a:t>通过电路控制每个像素点将投影的图象光源进行反射实现画面显示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1"/>
          <p:cNvSpPr txBox="1"/>
          <p:nvPr/>
        </p:nvSpPr>
        <p:spPr>
          <a:xfrm>
            <a:off x="2404389" y="2247900"/>
            <a:ext cx="8454110" cy="785686"/>
          </a:xfrm>
          <a:prstGeom prst="rect">
            <a:avLst/>
          </a:prstGeom>
          <a:noFill/>
          <a:ln cap="sq">
            <a:noFill/>
          </a:ln>
          <a:effectLst/>
        </p:spPr>
        <p:txBody>
          <a:bodyPr vert="horz" wrap="square" lIns="0" tIns="0" rIns="0" bIns="0" rtlCol="0" anchor="b"/>
          <a:lstStyle/>
          <a:p>
            <a:pPr algn="l"/>
            <a:endParaRPr kumimoji="1" lang="zh-CN" altLang="en-US"/>
          </a:p>
        </p:txBody>
      </p:sp>
      <p:sp>
        <p:nvSpPr>
          <p:cNvPr id="6" name="标题 1"/>
          <p:cNvSpPr txBox="1"/>
          <p:nvPr/>
        </p:nvSpPr>
        <p:spPr>
          <a:xfrm>
            <a:off x="2404390" y="3136451"/>
            <a:ext cx="8454110" cy="1487083"/>
          </a:xfrm>
          <a:prstGeom prst="rect">
            <a:avLst/>
          </a:prstGeom>
          <a:noFill/>
          <a:ln>
            <a:noFill/>
          </a:ln>
        </p:spPr>
        <p:txBody>
          <a:bodyPr vert="horz" wrap="square" lIns="0" tIns="0" rIns="0" bIns="0" rtlCol="0" anchor="t"/>
          <a:lstStyle/>
          <a:p>
            <a:pPr algn="l"/>
            <a:endParaRPr kumimoji="1" lang="zh-CN" altLang="en-US"/>
          </a:p>
        </p:txBody>
      </p:sp>
      <p:sp>
        <p:nvSpPr>
          <p:cNvPr id="7"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光学成像元件</a:t>
            </a:r>
            <a:endParaRPr kumimoji="1" lang="zh-CN" altLang="en-US"/>
          </a:p>
        </p:txBody>
      </p:sp>
      <p:sp>
        <p:nvSpPr>
          <p:cNvPr id="8"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文本框 11">
            <a:extLst>
              <a:ext uri="{FF2B5EF4-FFF2-40B4-BE49-F238E27FC236}">
                <a16:creationId xmlns:a16="http://schemas.microsoft.com/office/drawing/2014/main" id="{C879E776-FD24-D941-4344-F5A0F11B9C59}"/>
              </a:ext>
            </a:extLst>
          </p:cNvPr>
          <p:cNvSpPr txBox="1"/>
          <p:nvPr/>
        </p:nvSpPr>
        <p:spPr>
          <a:xfrm>
            <a:off x="759048" y="1277632"/>
            <a:ext cx="6096000" cy="646331"/>
          </a:xfrm>
          <a:prstGeom prst="rect">
            <a:avLst/>
          </a:prstGeom>
          <a:noFill/>
        </p:spPr>
        <p:txBody>
          <a:bodyPr wrap="square">
            <a:spAutoFit/>
          </a:bodyPr>
          <a:lstStyle/>
          <a:p>
            <a:r>
              <a:rPr lang="zh-CN" altLang="en-US" dirty="0"/>
              <a:t>通过透镜使得虚拟图像光源在折射光作用下被放大数倍以虚像的形式在人眼视网膜上成像</a:t>
            </a:r>
          </a:p>
        </p:txBody>
      </p:sp>
      <p:pic>
        <p:nvPicPr>
          <p:cNvPr id="16" name="图片 15">
            <a:extLst>
              <a:ext uri="{FF2B5EF4-FFF2-40B4-BE49-F238E27FC236}">
                <a16:creationId xmlns:a16="http://schemas.microsoft.com/office/drawing/2014/main" id="{29CC205E-975A-867E-052C-25170BAF5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69" y="2057400"/>
            <a:ext cx="10706100" cy="2743200"/>
          </a:xfrm>
          <a:prstGeom prst="rect">
            <a:avLst/>
          </a:prstGeom>
        </p:spPr>
      </p:pic>
      <p:sp>
        <p:nvSpPr>
          <p:cNvPr id="18" name="文本框 17">
            <a:extLst>
              <a:ext uri="{FF2B5EF4-FFF2-40B4-BE49-F238E27FC236}">
                <a16:creationId xmlns:a16="http://schemas.microsoft.com/office/drawing/2014/main" id="{6CFB8E27-9D26-0186-22C3-971FF4D623F6}"/>
              </a:ext>
            </a:extLst>
          </p:cNvPr>
          <p:cNvSpPr txBox="1"/>
          <p:nvPr/>
        </p:nvSpPr>
        <p:spPr>
          <a:xfrm>
            <a:off x="759048" y="5257202"/>
            <a:ext cx="3689127" cy="923330"/>
          </a:xfrm>
          <a:prstGeom prst="rect">
            <a:avLst/>
          </a:prstGeom>
          <a:noFill/>
        </p:spPr>
        <p:txBody>
          <a:bodyPr wrap="square">
            <a:spAutoFit/>
          </a:bodyPr>
          <a:lstStyle/>
          <a:p>
            <a:pPr algn="ctr"/>
            <a:r>
              <a:rPr lang="zh-CN" altLang="en-US" dirty="0"/>
              <a:t>VR</a:t>
            </a:r>
            <a:endParaRPr lang="en-US" altLang="zh-CN" dirty="0"/>
          </a:p>
          <a:p>
            <a:r>
              <a:rPr lang="zh-CN" altLang="en-US" dirty="0"/>
              <a:t>微型显示器发出的光源直接经由Imaging Optics后成像在人眼中</a:t>
            </a:r>
          </a:p>
        </p:txBody>
      </p:sp>
      <p:sp>
        <p:nvSpPr>
          <p:cNvPr id="20" name="文本框 19">
            <a:extLst>
              <a:ext uri="{FF2B5EF4-FFF2-40B4-BE49-F238E27FC236}">
                <a16:creationId xmlns:a16="http://schemas.microsoft.com/office/drawing/2014/main" id="{901EB7CD-AA1D-1F7F-C98D-76E86F9BE52F}"/>
              </a:ext>
            </a:extLst>
          </p:cNvPr>
          <p:cNvSpPr txBox="1"/>
          <p:nvPr/>
        </p:nvSpPr>
        <p:spPr>
          <a:xfrm>
            <a:off x="5997798" y="5257202"/>
            <a:ext cx="5527452" cy="923330"/>
          </a:xfrm>
          <a:prstGeom prst="rect">
            <a:avLst/>
          </a:prstGeom>
          <a:noFill/>
        </p:spPr>
        <p:txBody>
          <a:bodyPr wrap="square">
            <a:spAutoFit/>
          </a:bodyPr>
          <a:lstStyle/>
          <a:p>
            <a:pPr algn="ctr"/>
            <a:r>
              <a:rPr lang="zh-CN" altLang="en-US" dirty="0"/>
              <a:t>AR</a:t>
            </a:r>
            <a:endParaRPr lang="en-US" altLang="zh-CN" dirty="0"/>
          </a:p>
          <a:p>
            <a:r>
              <a:rPr lang="zh-CN" altLang="en-US" dirty="0"/>
              <a:t>微型显示器发出的光源直接经由Imaging Optics后由AR镜片的Combiner optics折，反射后进入人眼成像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光学传导元件</a:t>
            </a:r>
            <a:endParaRPr kumimoji="1" lang="zh-CN" altLang="en-US"/>
          </a:p>
        </p:txBody>
      </p:sp>
      <p:sp>
        <p:nvSpPr>
          <p:cNvPr id="9"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文本框 12">
            <a:extLst>
              <a:ext uri="{FF2B5EF4-FFF2-40B4-BE49-F238E27FC236}">
                <a16:creationId xmlns:a16="http://schemas.microsoft.com/office/drawing/2014/main" id="{3ACDFF0F-0BEA-5A9C-1D71-76083F77F84F}"/>
              </a:ext>
            </a:extLst>
          </p:cNvPr>
          <p:cNvSpPr txBox="1"/>
          <p:nvPr/>
        </p:nvSpPr>
        <p:spPr>
          <a:xfrm>
            <a:off x="660399" y="1244084"/>
            <a:ext cx="8607425" cy="369332"/>
          </a:xfrm>
          <a:prstGeom prst="rect">
            <a:avLst/>
          </a:prstGeom>
          <a:noFill/>
        </p:spPr>
        <p:txBody>
          <a:bodyPr wrap="square">
            <a:spAutoFit/>
          </a:bodyPr>
          <a:lstStyle/>
          <a:p>
            <a:r>
              <a:rPr lang="zh-CN" altLang="en-US" dirty="0"/>
              <a:t>通过具有特定折射的光学结构来自</a:t>
            </a:r>
            <a:r>
              <a:rPr lang="en-US" altLang="zh-CN" dirty="0"/>
              <a:t>Imaging Optics</a:t>
            </a:r>
            <a:r>
              <a:rPr lang="zh-CN" altLang="en-US" dirty="0"/>
              <a:t>的虚拟图像光源折、反射进入人眼</a:t>
            </a:r>
          </a:p>
        </p:txBody>
      </p:sp>
      <p:pic>
        <p:nvPicPr>
          <p:cNvPr id="15" name="图片 14">
            <a:extLst>
              <a:ext uri="{FF2B5EF4-FFF2-40B4-BE49-F238E27FC236}">
                <a16:creationId xmlns:a16="http://schemas.microsoft.com/office/drawing/2014/main" id="{2F93A049-E65E-0DBF-C227-0A0691B12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62" y="1902638"/>
            <a:ext cx="10734675" cy="4248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17934" cy="6857999"/>
          </a:xfrm>
          <a:custGeom>
            <a:avLst/>
            <a:gdLst>
              <a:gd name="connsiteX0" fmla="*/ 0 w 12117934"/>
              <a:gd name="connsiteY0" fmla="*/ 0 h 6857999"/>
              <a:gd name="connsiteX1" fmla="*/ 12117934 w 12117934"/>
              <a:gd name="connsiteY1" fmla="*/ 0 h 6857999"/>
              <a:gd name="connsiteX2" fmla="*/ 0 w 12117934"/>
              <a:gd name="connsiteY2" fmla="*/ 6857999 h 6857999"/>
              <a:gd name="connsiteX3" fmla="*/ 0 w 12117934"/>
              <a:gd name="connsiteY3" fmla="*/ 0 h 6857999"/>
              <a:gd name="connsiteX4" fmla="*/ 0 w 12117934"/>
              <a:gd name="connsiteY4" fmla="*/ 0 h 6857999"/>
            </a:gdLst>
            <a:ahLst/>
            <a:cxnLst/>
            <a:rect l="l" t="t" r="r" b="b"/>
            <a:pathLst>
              <a:path w="12117934" h="6857999">
                <a:moveTo>
                  <a:pt x="0" y="0"/>
                </a:moveTo>
                <a:lnTo>
                  <a:pt x="12117934" y="0"/>
                </a:lnTo>
                <a:lnTo>
                  <a:pt x="0" y="6857999"/>
                </a:lnTo>
                <a:lnTo>
                  <a:pt x="0" y="0"/>
                </a:lnTo>
                <a:close/>
              </a:path>
            </a:pathLst>
          </a:custGeom>
          <a:solidFill>
            <a:schemeClr val="bg1">
              <a:lumMod val="95000"/>
            </a:schemeClr>
          </a:solidFill>
          <a:ln w="12700" cap="sq">
            <a:noFill/>
            <a:miter/>
          </a:ln>
        </p:spPr>
        <p:txBody>
          <a:bodyPr vert="horz" wrap="square" lIns="91440" tIns="45720" rIns="91440" bIns="45720" rtlCol="0" anchor="ctr"/>
          <a:lstStyle/>
          <a:p>
            <a:pPr algn="just"/>
            <a:endParaRPr kumimoji="1" lang="zh-CN" altLang="en-US"/>
          </a:p>
        </p:txBody>
      </p:sp>
      <p:sp>
        <p:nvSpPr>
          <p:cNvPr id="3" name="标题 1"/>
          <p:cNvSpPr txBox="1"/>
          <p:nvPr/>
        </p:nvSpPr>
        <p:spPr>
          <a:xfrm>
            <a:off x="660400" y="2735285"/>
            <a:ext cx="7812126" cy="2050297"/>
          </a:xfrm>
          <a:prstGeom prst="rect">
            <a:avLst/>
          </a:prstGeom>
          <a:noFill/>
          <a:ln>
            <a:noFill/>
          </a:ln>
        </p:spPr>
        <p:txBody>
          <a:bodyPr vert="horz" wrap="square" lIns="0" tIns="0" rIns="0" bIns="0" rtlCol="0" anchor="t"/>
          <a:lstStyle/>
          <a:p>
            <a:pPr algn="l"/>
            <a:r>
              <a:rPr kumimoji="1" lang="zh-CN" altLang="en-US" sz="3800" dirty="0">
                <a:ln w="12700">
                  <a:noFill/>
                </a:ln>
                <a:solidFill>
                  <a:schemeClr val="tx1"/>
                </a:solidFill>
                <a:latin typeface="OPPOSans H"/>
                <a:ea typeface="OPPOSans H"/>
                <a:cs typeface="OPPOSans H"/>
              </a:rPr>
              <a:t>常见</a:t>
            </a:r>
            <a:r>
              <a:rPr kumimoji="1" lang="en-US" altLang="zh-CN" sz="3800" dirty="0" err="1">
                <a:ln w="12700">
                  <a:noFill/>
                </a:ln>
                <a:solidFill>
                  <a:schemeClr val="tx1"/>
                </a:solidFill>
                <a:latin typeface="OPPOSans H"/>
                <a:ea typeface="OPPOSans H"/>
                <a:cs typeface="OPPOSans H"/>
              </a:rPr>
              <a:t>显示技术</a:t>
            </a:r>
            <a:endParaRPr kumimoji="1" lang="zh-CN" altLang="en-US" dirty="0"/>
          </a:p>
        </p:txBody>
      </p:sp>
      <p:sp>
        <p:nvSpPr>
          <p:cNvPr id="4" name="标题 1"/>
          <p:cNvSpPr txBox="1"/>
          <p:nvPr/>
        </p:nvSpPr>
        <p:spPr>
          <a:xfrm>
            <a:off x="660400" y="1028700"/>
            <a:ext cx="2044700" cy="1612900"/>
          </a:xfrm>
          <a:prstGeom prst="rect">
            <a:avLst/>
          </a:prstGeom>
          <a:noFill/>
          <a:ln w="15875" cap="sq">
            <a:noFill/>
            <a:miter/>
          </a:ln>
        </p:spPr>
        <p:txBody>
          <a:bodyPr vert="horz" wrap="square" lIns="0" tIns="0" rIns="0" bIns="0" rtlCol="0" anchor="ctr">
            <a:spAutoFit/>
          </a:bodyPr>
          <a:lstStyle/>
          <a:p>
            <a:pPr algn="l"/>
            <a:r>
              <a:rPr kumimoji="1" lang="en-US" altLang="zh-CN" sz="11500">
                <a:ln w="12700">
                  <a:noFill/>
                </a:ln>
                <a:solidFill>
                  <a:schemeClr val="accent1"/>
                </a:solidFill>
                <a:latin typeface="OPPOSans L"/>
                <a:ea typeface="OPPOSans L"/>
                <a:cs typeface="OPPOSans L"/>
              </a:rPr>
              <a:t>03</a:t>
            </a:r>
            <a:endParaRPr kumimoji="1" lang="zh-CN" altLang="en-US"/>
          </a:p>
        </p:txBody>
      </p:sp>
      <p:grpSp>
        <p:nvGrpSpPr>
          <p:cNvPr id="5" name="组合 4"/>
          <p:cNvGrpSpPr/>
          <p:nvPr/>
        </p:nvGrpSpPr>
        <p:grpSpPr>
          <a:xfrm>
            <a:off x="5696973" y="-1709944"/>
            <a:ext cx="8778661" cy="11082849"/>
            <a:chOff x="5696973" y="-1709944"/>
            <a:chExt cx="8778661" cy="11082849"/>
          </a:xfrm>
        </p:grpSpPr>
        <p:sp>
          <p:nvSpPr>
            <p:cNvPr id="6" name="标题 1"/>
            <p:cNvSpPr txBox="1"/>
            <p:nvPr/>
          </p:nvSpPr>
          <p:spPr>
            <a:xfrm rot="14400000" flipV="1">
              <a:off x="10146378" y="-1051528"/>
              <a:ext cx="3646444" cy="3682162"/>
            </a:xfrm>
            <a:prstGeom prst="rightArrow">
              <a:avLst>
                <a:gd name="adj1" fmla="val 51814"/>
                <a:gd name="adj2" fmla="val 50000"/>
              </a:avLst>
            </a:prstGeom>
            <a:gradFill>
              <a:gsLst>
                <a:gs pos="10000">
                  <a:schemeClr val="bg1">
                    <a:alpha val="40000"/>
                  </a:schemeClr>
                </a:gs>
                <a:gs pos="9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4400000" flipV="1">
              <a:off x="7235961" y="4745108"/>
              <a:ext cx="3646444" cy="4065121"/>
            </a:xfrm>
            <a:prstGeom prst="rightArrow">
              <a:avLst>
                <a:gd name="adj1" fmla="val 51814"/>
                <a:gd name="adj2" fmla="val 50000"/>
              </a:avLst>
            </a:prstGeom>
            <a:gradFill>
              <a:gsLst>
                <a:gs pos="0">
                  <a:schemeClr val="bg1">
                    <a:alpha val="50000"/>
                  </a:schemeClr>
                </a:gs>
                <a:gs pos="8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4400000">
              <a:off x="8957711" y="5003780"/>
              <a:ext cx="2864857" cy="2517948"/>
            </a:xfrm>
            <a:prstGeom prst="rightArrow">
              <a:avLst/>
            </a:prstGeom>
            <a:gradFill>
              <a:gsLst>
                <a:gs pos="20000">
                  <a:schemeClr val="accent1">
                    <a:lumMod val="20000"/>
                    <a:lumOff val="80000"/>
                    <a:alpha val="4000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4400000">
              <a:off x="10118504" y="3026831"/>
              <a:ext cx="3601797" cy="2720590"/>
            </a:xfrm>
            <a:prstGeom prst="rightArrow">
              <a:avLst/>
            </a:prstGeom>
            <a:gradFill>
              <a:gsLst>
                <a:gs pos="10000">
                  <a:schemeClr val="bg1"/>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4400000">
              <a:off x="10507630" y="2119065"/>
              <a:ext cx="2923941" cy="1109354"/>
            </a:xfrm>
            <a:prstGeom prst="rightArrow">
              <a:avLst/>
            </a:prstGeom>
            <a:gradFill>
              <a:gsLst>
                <a:gs pos="15000">
                  <a:schemeClr val="accent2">
                    <a:lumMod val="20000"/>
                    <a:lumOff val="80000"/>
                    <a:alpha val="2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4400000">
              <a:off x="8897372" y="1436462"/>
              <a:ext cx="1508653" cy="982017"/>
            </a:xfrm>
            <a:prstGeom prst="rightArrow">
              <a:avLst/>
            </a:prstGeom>
            <a:gradFill>
              <a:gsLst>
                <a:gs pos="0">
                  <a:schemeClr val="bg1">
                    <a:alpha val="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4400000">
              <a:off x="9177193" y="4534716"/>
              <a:ext cx="4180786" cy="1586206"/>
            </a:xfrm>
            <a:prstGeom prst="rightArrow">
              <a:avLst/>
            </a:prstGeom>
            <a:gradFill>
              <a:gsLst>
                <a:gs pos="0">
                  <a:schemeClr val="accent1">
                    <a:lumMod val="20000"/>
                    <a:lumOff val="80000"/>
                  </a:schemeClr>
                </a:gs>
                <a:gs pos="90000">
                  <a:schemeClr val="accent1"/>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4400000">
              <a:off x="8197903" y="4551432"/>
              <a:ext cx="1737918" cy="1131251"/>
            </a:xfrm>
            <a:prstGeom prst="rightArrow">
              <a:avLst/>
            </a:prstGeom>
            <a:gradFill>
              <a:gsLst>
                <a:gs pos="0">
                  <a:schemeClr val="bg1">
                    <a:alpha val="0"/>
                  </a:schemeClr>
                </a:gs>
                <a:gs pos="10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4400000">
              <a:off x="5763253" y="5505774"/>
              <a:ext cx="2923941" cy="1841206"/>
            </a:xfrm>
            <a:prstGeom prst="rightArrow">
              <a:avLst/>
            </a:prstGeom>
            <a:gradFill>
              <a:gsLst>
                <a:gs pos="10000">
                  <a:schemeClr val="accent2">
                    <a:lumMod val="20000"/>
                    <a:lumOff val="80000"/>
                    <a:alpha val="4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4400000">
              <a:off x="7812508" y="601163"/>
              <a:ext cx="942316" cy="657224"/>
            </a:xfrm>
            <a:prstGeom prst="rightArrow">
              <a:avLst/>
            </a:prstGeom>
            <a:gradFill>
              <a:gsLst>
                <a:gs pos="0">
                  <a:schemeClr val="bg1">
                    <a:alpha val="0"/>
                  </a:schemeClr>
                </a:gs>
                <a:gs pos="9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083134" y="2590800"/>
            <a:ext cx="8947484" cy="2197770"/>
          </a:xfrm>
          <a:prstGeom prst="parallelogram">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48681" y="2342148"/>
            <a:ext cx="3584448" cy="2695074"/>
          </a:xfrm>
          <a:prstGeom prst="parallelogram">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4" name="图片 3"/>
          <p:cNvPicPr>
            <a:picLocks noChangeAspect="1"/>
          </p:cNvPicPr>
          <p:nvPr/>
        </p:nvPicPr>
        <p:blipFill>
          <a:blip r:embed="rId2">
            <a:alphaModFix/>
          </a:blip>
          <a:srcRect/>
          <a:stretch>
            <a:fillRect/>
          </a:stretch>
        </p:blipFill>
        <p:spPr>
          <a:xfrm>
            <a:off x="1356266" y="2498227"/>
            <a:ext cx="3169278" cy="2382916"/>
          </a:xfrm>
          <a:prstGeom prst="rect">
            <a:avLst/>
          </a:prstGeom>
        </p:spPr>
      </p:pic>
      <p:sp>
        <p:nvSpPr>
          <p:cNvPr id="5" name="标题 1"/>
          <p:cNvSpPr txBox="1"/>
          <p:nvPr/>
        </p:nvSpPr>
        <p:spPr>
          <a:xfrm>
            <a:off x="1236912" y="1925053"/>
            <a:ext cx="1419726" cy="1067463"/>
          </a:xfrm>
          <a:prstGeom prst="parallelogram">
            <a:avLst/>
          </a:prstGeom>
          <a:solidFill>
            <a:schemeClr val="accent1">
              <a:lumMod val="60000"/>
              <a:lumOff val="40000"/>
            </a:schemeClr>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4821360" y="2989909"/>
            <a:ext cx="5606008" cy="1487000"/>
          </a:xfrm>
          <a:prstGeom prst="rect">
            <a:avLst/>
          </a:prstGeom>
          <a:noFill/>
          <a:ln>
            <a:noFill/>
          </a:ln>
        </p:spPr>
        <p:txBody>
          <a:bodyPr vert="horz" wrap="square" lIns="0" tIns="0" rIns="0" bIns="0" rtlCol="0" anchor="t"/>
          <a:lstStyle/>
          <a:p>
            <a:pPr algn="l"/>
            <a:r>
              <a:rPr kumimoji="1" lang="zh-CN" altLang="en-US" dirty="0"/>
              <a:t>投影显示是通过在眼镜内部集成微型投影仪，将虚拟图像投射到用户眼睛上方的透明镜片上，再反射到视网膜上，实现虚拟图像的显示。</a:t>
            </a:r>
          </a:p>
        </p:txBody>
      </p:sp>
      <p:sp>
        <p:nvSpPr>
          <p:cNvPr id="7" name="标题 1"/>
          <p:cNvSpPr txBox="1"/>
          <p:nvPr/>
        </p:nvSpPr>
        <p:spPr>
          <a:xfrm>
            <a:off x="4821362" y="2804570"/>
            <a:ext cx="268406" cy="3092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699390" y="2229936"/>
            <a:ext cx="494770" cy="45769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投影显示</a:t>
            </a:r>
            <a:endParaRPr kumimoji="1" lang="zh-CN" altLang="en-US"/>
          </a:p>
        </p:txBody>
      </p:sp>
      <p:sp>
        <p:nvSpPr>
          <p:cNvPr id="10"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851051" y="1278835"/>
            <a:ext cx="4477198" cy="4530297"/>
          </a:xfrm>
          <a:custGeom>
            <a:avLst/>
            <a:gdLst>
              <a:gd name="connsiteX0" fmla="*/ 201239 w 2989736"/>
              <a:gd name="connsiteY0" fmla="*/ 0 h 4113711"/>
              <a:gd name="connsiteX1" fmla="*/ 1220988 w 2989736"/>
              <a:gd name="connsiteY1" fmla="*/ 0 h 4113711"/>
              <a:gd name="connsiteX2" fmla="*/ 1220549 w 2989736"/>
              <a:gd name="connsiteY2" fmla="*/ 4356 h 4113711"/>
              <a:gd name="connsiteX3" fmla="*/ 1494869 w 2989736"/>
              <a:gd name="connsiteY3" fmla="*/ 278676 h 4113711"/>
              <a:gd name="connsiteX4" fmla="*/ 1769189 w 2989736"/>
              <a:gd name="connsiteY4" fmla="*/ 4356 h 4113711"/>
              <a:gd name="connsiteX5" fmla="*/ 1768750 w 2989736"/>
              <a:gd name="connsiteY5" fmla="*/ 0 h 4113711"/>
              <a:gd name="connsiteX6" fmla="*/ 2788497 w 2989736"/>
              <a:gd name="connsiteY6" fmla="*/ 0 h 4113711"/>
              <a:gd name="connsiteX7" fmla="*/ 2989736 w 2989736"/>
              <a:gd name="connsiteY7" fmla="*/ 201239 h 4113711"/>
              <a:gd name="connsiteX8" fmla="*/ 2989736 w 2989736"/>
              <a:gd name="connsiteY8" fmla="*/ 3912472 h 4113711"/>
              <a:gd name="connsiteX9" fmla="*/ 2788497 w 2989736"/>
              <a:gd name="connsiteY9" fmla="*/ 4113711 h 4113711"/>
              <a:gd name="connsiteX10" fmla="*/ 201239 w 2989736"/>
              <a:gd name="connsiteY10" fmla="*/ 4113711 h 4113711"/>
              <a:gd name="connsiteX11" fmla="*/ 0 w 2989736"/>
              <a:gd name="connsiteY11" fmla="*/ 3912472 h 4113711"/>
              <a:gd name="connsiteX12" fmla="*/ 0 w 2989736"/>
              <a:gd name="connsiteY12" fmla="*/ 201239 h 4113711"/>
              <a:gd name="connsiteX13" fmla="*/ 201239 w 2989736"/>
              <a:gd name="connsiteY13" fmla="*/ 0 h 4113711"/>
            </a:gdLst>
            <a:ahLst/>
            <a:cxnLst/>
            <a:rect l="l" t="t" r="r" b="b"/>
            <a:pathLst>
              <a:path w="2989736" h="4113711">
                <a:moveTo>
                  <a:pt x="201239" y="0"/>
                </a:moveTo>
                <a:lnTo>
                  <a:pt x="1220988" y="0"/>
                </a:lnTo>
                <a:lnTo>
                  <a:pt x="1220549" y="4356"/>
                </a:lnTo>
                <a:cubicBezTo>
                  <a:pt x="1220549" y="155859"/>
                  <a:pt x="1343366" y="278676"/>
                  <a:pt x="1494869" y="278676"/>
                </a:cubicBezTo>
                <a:cubicBezTo>
                  <a:pt x="1646372" y="278676"/>
                  <a:pt x="1769189" y="155859"/>
                  <a:pt x="1769189" y="4356"/>
                </a:cubicBezTo>
                <a:lnTo>
                  <a:pt x="1768750" y="0"/>
                </a:lnTo>
                <a:lnTo>
                  <a:pt x="2788497" y="0"/>
                </a:lnTo>
                <a:cubicBezTo>
                  <a:pt x="2899638" y="0"/>
                  <a:pt x="2989736" y="90098"/>
                  <a:pt x="2989736" y="201239"/>
                </a:cubicBezTo>
                <a:lnTo>
                  <a:pt x="2989736" y="3912472"/>
                </a:lnTo>
                <a:cubicBezTo>
                  <a:pt x="2989736" y="4023613"/>
                  <a:pt x="2899638" y="4113711"/>
                  <a:pt x="2788497" y="4113711"/>
                </a:cubicBezTo>
                <a:lnTo>
                  <a:pt x="201239" y="4113711"/>
                </a:lnTo>
                <a:cubicBezTo>
                  <a:pt x="90098" y="4113711"/>
                  <a:pt x="0" y="4023613"/>
                  <a:pt x="0" y="3912472"/>
                </a:cubicBezTo>
                <a:lnTo>
                  <a:pt x="0" y="201239"/>
                </a:lnTo>
                <a:cubicBezTo>
                  <a:pt x="0" y="90098"/>
                  <a:pt x="90098" y="0"/>
                  <a:pt x="201239" y="0"/>
                </a:cubicBezTo>
                <a:close/>
              </a:path>
            </a:pathLst>
          </a:custGeom>
          <a:solidFill>
            <a:schemeClr val="bg1"/>
          </a:solidFill>
          <a:ln w="57150" cap="sq">
            <a:solidFill>
              <a:schemeClr val="accent2"/>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5507556" y="2831541"/>
            <a:ext cx="1164190" cy="5138326"/>
          </a:xfrm>
          <a:custGeom>
            <a:avLst/>
            <a:gdLst>
              <a:gd name="connsiteX0" fmla="*/ 0 w 1197713"/>
              <a:gd name="connsiteY0" fmla="*/ 1737909 h 3475818"/>
              <a:gd name="connsiteX1" fmla="*/ 1064655 w 1197713"/>
              <a:gd name="connsiteY1" fmla="*/ 49729 h 3475818"/>
              <a:gd name="connsiteX2" fmla="*/ 1197713 w 1197713"/>
              <a:gd name="connsiteY2" fmla="*/ 0 h 3475818"/>
              <a:gd name="connsiteX3" fmla="*/ 1197713 w 1197713"/>
              <a:gd name="connsiteY3" fmla="*/ 3475818 h 3475818"/>
              <a:gd name="connsiteX4" fmla="*/ 1064654 w 1197713"/>
              <a:gd name="connsiteY4" fmla="*/ 3426090 h 3475818"/>
              <a:gd name="connsiteX5" fmla="*/ 0 w 1197713"/>
              <a:gd name="connsiteY5" fmla="*/ 1737909 h 3475818"/>
            </a:gdLst>
            <a:ahLst/>
            <a:cxnLst/>
            <a:rect l="l" t="t" r="r" b="b"/>
            <a:pathLst>
              <a:path w="1197713" h="3475818">
                <a:moveTo>
                  <a:pt x="0" y="1737909"/>
                </a:moveTo>
                <a:cubicBezTo>
                  <a:pt x="0" y="972929"/>
                  <a:pt x="440634" y="318277"/>
                  <a:pt x="1064655" y="49729"/>
                </a:cubicBezTo>
                <a:lnTo>
                  <a:pt x="1197713" y="0"/>
                </a:lnTo>
                <a:lnTo>
                  <a:pt x="1197713" y="3475818"/>
                </a:lnTo>
                <a:lnTo>
                  <a:pt x="1064654" y="3426090"/>
                </a:lnTo>
                <a:cubicBezTo>
                  <a:pt x="440633" y="3157541"/>
                  <a:pt x="0" y="2502889"/>
                  <a:pt x="0" y="1737909"/>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067076" y="1869440"/>
            <a:ext cx="4045148" cy="2671662"/>
          </a:xfrm>
          <a:prstGeom prst="rect">
            <a:avLst/>
          </a:prstGeom>
          <a:noFill/>
          <a:ln>
            <a:noFill/>
          </a:ln>
        </p:spPr>
        <p:txBody>
          <a:bodyPr vert="horz" wrap="square" lIns="0" tIns="0" rIns="0" bIns="0" rtlCol="0" anchor="t"/>
          <a:lstStyle/>
          <a:p>
            <a:pPr algn="ctr"/>
            <a:r>
              <a:rPr kumimoji="1" lang="zh-CN" altLang="en-US" dirty="0"/>
              <a:t>透明显示技术通过在眼镜上方或内部嵌入微型显示屏，将图像以透明形式呈现，用户可以透过显示屏看到虚拟图像，同时也能看到背景环境，实现虚拟与现实的融合显示。</a:t>
            </a:r>
          </a:p>
        </p:txBody>
      </p:sp>
      <p:sp>
        <p:nvSpPr>
          <p:cNvPr id="5" name="标题 1"/>
          <p:cNvSpPr txBox="1"/>
          <p:nvPr/>
        </p:nvSpPr>
        <p:spPr>
          <a:xfrm>
            <a:off x="4878056" y="5164435"/>
            <a:ext cx="2423186" cy="624014"/>
          </a:xfrm>
          <a:prstGeom prst="rect">
            <a:avLst/>
          </a:prstGeom>
          <a:noFill/>
          <a:ln>
            <a:noFill/>
          </a:ln>
        </p:spPr>
        <p:txBody>
          <a:bodyPr vert="horz" wrap="square" lIns="0" tIns="0" rIns="0" bIns="0" rtlCol="0" anchor="ctr"/>
          <a:lstStyle/>
          <a:p>
            <a:pPr algn="ctr"/>
            <a:r>
              <a:rPr kumimoji="1" lang="en-US" altLang="zh-CN" sz="4400">
                <a:ln w="12700">
                  <a:noFill/>
                </a:ln>
                <a:solidFill>
                  <a:schemeClr val="bg1"/>
                </a:solidFill>
                <a:latin typeface="Source Han Sans"/>
                <a:ea typeface="Source Han Sans"/>
                <a:cs typeface="Source Han Sans"/>
              </a:rPr>
              <a:t>01</a:t>
            </a:r>
            <a:endParaRPr kumimoji="1" lang="zh-CN" altLang="en-US"/>
          </a:p>
        </p:txBody>
      </p:sp>
      <p:sp>
        <p:nvSpPr>
          <p:cNvPr id="6" name="标题 1"/>
          <p:cNvSpPr txBox="1"/>
          <p:nvPr/>
        </p:nvSpPr>
        <p:spPr>
          <a:xfrm>
            <a:off x="4107352" y="1501896"/>
            <a:ext cx="136924" cy="140521"/>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透明显示</a:t>
            </a:r>
            <a:endParaRPr kumimoji="1" lang="zh-CN" altLang="en-US"/>
          </a:p>
        </p:txBody>
      </p:sp>
      <p:sp>
        <p:nvSpPr>
          <p:cNvPr id="8"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7772400" y="1430364"/>
            <a:ext cx="3746501" cy="4437036"/>
          </a:xfrm>
          <a:prstGeom prst="rect">
            <a:avLst/>
          </a:prstGeom>
        </p:spPr>
      </p:pic>
      <p:sp>
        <p:nvSpPr>
          <p:cNvPr id="3" name="标题 1"/>
          <p:cNvSpPr txBox="1"/>
          <p:nvPr/>
        </p:nvSpPr>
        <p:spPr>
          <a:xfrm>
            <a:off x="7352363" y="4617301"/>
            <a:ext cx="878141" cy="788238"/>
          </a:xfrm>
          <a:prstGeom prst="roundRect">
            <a:avLst>
              <a:gd name="adj" fmla="val 1911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12828" y="2178900"/>
            <a:ext cx="7149515" cy="3155099"/>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973936" y="1942681"/>
            <a:ext cx="953924" cy="4724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387262" y="1991360"/>
            <a:ext cx="449158" cy="320041"/>
          </a:xfrm>
          <a:prstGeom prst="rect">
            <a:avLst/>
          </a:prstGeom>
          <a:noFill/>
          <a:ln>
            <a:noFill/>
          </a:ln>
        </p:spPr>
        <p:txBody>
          <a:bodyPr vert="horz" wrap="square" lIns="0" tIns="0" rIns="0" bIns="0" rtlCol="0" anchor="t"/>
          <a:lstStyle/>
          <a:p>
            <a:pPr algn="l"/>
            <a:r>
              <a:rPr kumimoji="1" lang="en-US" altLang="zh-CN" sz="1800">
                <a:ln w="12700">
                  <a:noFill/>
                </a:ln>
                <a:solidFill>
                  <a:schemeClr val="bg1"/>
                </a:solidFill>
                <a:latin typeface="Source Han Sans"/>
                <a:ea typeface="Source Han Sans"/>
                <a:cs typeface="Source Han Sans"/>
              </a:rPr>
              <a:t>01</a:t>
            </a:r>
            <a:endParaRPr kumimoji="1" lang="zh-CN" altLang="en-US"/>
          </a:p>
        </p:txBody>
      </p:sp>
      <p:sp>
        <p:nvSpPr>
          <p:cNvPr id="7" name="标题 1"/>
          <p:cNvSpPr txBox="1"/>
          <p:nvPr/>
        </p:nvSpPr>
        <p:spPr>
          <a:xfrm>
            <a:off x="660400" y="1858861"/>
            <a:ext cx="640080" cy="640080"/>
          </a:xfrm>
          <a:prstGeom prst="ellipse">
            <a:avLst/>
          </a:prstGeom>
          <a:solidFill>
            <a:schemeClr val="accent2"/>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269486" y="2600878"/>
            <a:ext cx="6636198" cy="2329261"/>
          </a:xfrm>
          <a:prstGeom prst="rect">
            <a:avLst/>
          </a:prstGeom>
          <a:noFill/>
          <a:ln>
            <a:noFill/>
          </a:ln>
        </p:spPr>
        <p:txBody>
          <a:bodyPr vert="horz" wrap="square" lIns="0" tIns="0" rIns="0" bIns="0" rtlCol="0" anchor="t"/>
          <a:lstStyle/>
          <a:p>
            <a:pPr algn="l"/>
            <a:r>
              <a:rPr kumimoji="1" lang="zh-CN" altLang="en-US" dirty="0"/>
              <a:t>光学波导显示是通过在眼镜上嵌入微型波导，利用全息或衍射原理，将虚拟图像以全息投影或衍射方式投射到用户视野中，实现虚拟图像的显示。</a:t>
            </a:r>
          </a:p>
        </p:txBody>
      </p:sp>
      <p:sp>
        <p:nvSpPr>
          <p:cNvPr id="9" name="标题 1"/>
          <p:cNvSpPr txBox="1"/>
          <p:nvPr/>
        </p:nvSpPr>
        <p:spPr>
          <a:xfrm>
            <a:off x="861559" y="2071122"/>
            <a:ext cx="237762" cy="215559"/>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光学波导显示</a:t>
            </a:r>
            <a:endParaRPr kumimoji="1" lang="zh-CN" altLang="en-US"/>
          </a:p>
        </p:txBody>
      </p:sp>
      <p:sp>
        <p:nvSpPr>
          <p:cNvPr id="11"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660351" y="4409892"/>
            <a:ext cx="6858598" cy="1028042"/>
          </a:xfrm>
          <a:prstGeom prst="rect">
            <a:avLst/>
          </a:prstGeom>
          <a:noFill/>
          <a:ln>
            <a:noFill/>
          </a:ln>
        </p:spPr>
        <p:txBody>
          <a:bodyPr vert="horz" wrap="square" lIns="0" tIns="0" rIns="0" bIns="0" rtlCol="0" anchor="t"/>
          <a:lstStyle/>
          <a:p>
            <a:pPr algn="ctr"/>
            <a:r>
              <a:rPr kumimoji="1" lang="zh-CN" altLang="en-US" dirty="0"/>
              <a:t>全息显示技术利用全息光学原理，在眼镜内部嵌入全息光栅或全息显示元件，将光场信息分解并重建，通过干涉和衍射效应，实现真实感极强的虚拟图像显示。</a:t>
            </a:r>
          </a:p>
        </p:txBody>
      </p:sp>
      <p:sp>
        <p:nvSpPr>
          <p:cNvPr id="3" name="标题 1"/>
          <p:cNvSpPr txBox="1"/>
          <p:nvPr/>
        </p:nvSpPr>
        <p:spPr>
          <a:xfrm>
            <a:off x="4855039" y="3595451"/>
            <a:ext cx="2469221" cy="663283"/>
          </a:xfrm>
          <a:prstGeom prst="ellipse">
            <a:avLst/>
          </a:prstGeom>
          <a:gradFill>
            <a:gsLst>
              <a:gs pos="0">
                <a:schemeClr val="accent1">
                  <a:lumMod val="60000"/>
                  <a:lumOff val="40000"/>
                  <a:alpha val="18000"/>
                </a:schemeClr>
              </a:gs>
              <a:gs pos="50000">
                <a:schemeClr val="accent1">
                  <a:lumMod val="20000"/>
                  <a:lumOff val="80000"/>
                  <a:alpha val="34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5113934" y="3611077"/>
            <a:ext cx="1951429" cy="524194"/>
          </a:xfrm>
          <a:prstGeom prst="ellipse">
            <a:avLst/>
          </a:prstGeom>
          <a:gradFill>
            <a:gsLst>
              <a:gs pos="0">
                <a:schemeClr val="accent1">
                  <a:lumMod val="60000"/>
                  <a:lumOff val="40000"/>
                  <a:alpha val="100000"/>
                </a:schemeClr>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2700000">
            <a:off x="5457888" y="2217724"/>
            <a:ext cx="1302831" cy="1302831"/>
          </a:xfrm>
          <a:prstGeom prst="roundRect">
            <a:avLst>
              <a:gd name="adj" fmla="val 456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6" name="图片 5"/>
          <p:cNvPicPr>
            <a:picLocks noChangeAspect="1"/>
          </p:cNvPicPr>
          <p:nvPr/>
        </p:nvPicPr>
        <p:blipFill>
          <a:blip r:embed="rId2">
            <a:alphaModFix/>
          </a:blip>
          <a:srcRect/>
          <a:stretch>
            <a:fillRect/>
          </a:stretch>
        </p:blipFill>
        <p:spPr>
          <a:xfrm>
            <a:off x="5281340" y="2045684"/>
            <a:ext cx="1646912" cy="1646911"/>
          </a:xfrm>
          <a:prstGeom prst="rect">
            <a:avLst/>
          </a:prstGeom>
        </p:spPr>
      </p:pic>
      <p:sp>
        <p:nvSpPr>
          <p:cNvPr id="7"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全息显示</a:t>
            </a:r>
            <a:endParaRPr kumimoji="1" lang="zh-CN" altLang="en-US"/>
          </a:p>
        </p:txBody>
      </p:sp>
      <p:sp>
        <p:nvSpPr>
          <p:cNvPr id="8"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17934" cy="6857999"/>
          </a:xfrm>
          <a:custGeom>
            <a:avLst/>
            <a:gdLst>
              <a:gd name="connsiteX0" fmla="*/ 0 w 12117934"/>
              <a:gd name="connsiteY0" fmla="*/ 0 h 6857999"/>
              <a:gd name="connsiteX1" fmla="*/ 12117934 w 12117934"/>
              <a:gd name="connsiteY1" fmla="*/ 0 h 6857999"/>
              <a:gd name="connsiteX2" fmla="*/ 0 w 12117934"/>
              <a:gd name="connsiteY2" fmla="*/ 6857999 h 6857999"/>
              <a:gd name="connsiteX3" fmla="*/ 0 w 12117934"/>
              <a:gd name="connsiteY3" fmla="*/ 0 h 6857999"/>
              <a:gd name="connsiteX4" fmla="*/ 0 w 12117934"/>
              <a:gd name="connsiteY4" fmla="*/ 0 h 6857999"/>
            </a:gdLst>
            <a:ahLst/>
            <a:cxnLst/>
            <a:rect l="l" t="t" r="r" b="b"/>
            <a:pathLst>
              <a:path w="12117934" h="6857999">
                <a:moveTo>
                  <a:pt x="0" y="0"/>
                </a:moveTo>
                <a:lnTo>
                  <a:pt x="12117934" y="0"/>
                </a:lnTo>
                <a:lnTo>
                  <a:pt x="0" y="6857999"/>
                </a:lnTo>
                <a:lnTo>
                  <a:pt x="0" y="0"/>
                </a:lnTo>
                <a:close/>
              </a:path>
            </a:pathLst>
          </a:custGeom>
          <a:solidFill>
            <a:schemeClr val="bg1">
              <a:lumMod val="95000"/>
            </a:schemeClr>
          </a:solidFill>
          <a:ln w="12700" cap="sq">
            <a:noFill/>
            <a:miter/>
          </a:ln>
        </p:spPr>
        <p:txBody>
          <a:bodyPr vert="horz" wrap="square" lIns="91440" tIns="45720" rIns="91440" bIns="45720" rtlCol="0" anchor="ctr"/>
          <a:lstStyle/>
          <a:p>
            <a:pPr algn="just"/>
            <a:endParaRPr kumimoji="1" lang="zh-CN" altLang="en-US"/>
          </a:p>
        </p:txBody>
      </p:sp>
      <p:sp>
        <p:nvSpPr>
          <p:cNvPr id="3" name="标题 1"/>
          <p:cNvSpPr txBox="1"/>
          <p:nvPr/>
        </p:nvSpPr>
        <p:spPr>
          <a:xfrm>
            <a:off x="660400" y="3920879"/>
            <a:ext cx="1440000" cy="36000"/>
          </a:xfrm>
          <a:prstGeom prst="roundRect">
            <a:avLst>
              <a:gd name="adj" fmla="val 0"/>
            </a:avLst>
          </a:prstGeom>
          <a:gradFill>
            <a:gsLst>
              <a:gs pos="10000">
                <a:schemeClr val="accent1"/>
              </a:gs>
              <a:gs pos="100000">
                <a:schemeClr val="bg1">
                  <a:alpha val="0"/>
                </a:schemeClr>
              </a:gs>
            </a:gsLst>
            <a:lin ang="0" scaled="0"/>
          </a:gradFill>
          <a:ln w="63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400" y="1130300"/>
            <a:ext cx="7804893" cy="2647045"/>
          </a:xfrm>
          <a:prstGeom prst="rect">
            <a:avLst/>
          </a:prstGeom>
          <a:noFill/>
          <a:ln w="12700" cap="sq">
            <a:noFill/>
            <a:miter/>
          </a:ln>
        </p:spPr>
        <p:txBody>
          <a:bodyPr vert="horz" wrap="square" lIns="0" tIns="0" rIns="0" bIns="0" rtlCol="0" anchor="ctr"/>
          <a:lstStyle/>
          <a:p>
            <a:pPr algn="l"/>
            <a:r>
              <a:rPr kumimoji="1" lang="en-US" altLang="zh-CN" sz="5900">
                <a:ln w="12700">
                  <a:noFill/>
                </a:ln>
                <a:solidFill>
                  <a:schemeClr val="tx1"/>
                </a:solidFill>
                <a:latin typeface="OPPOSans H"/>
                <a:ea typeface="OPPOSans H"/>
                <a:cs typeface="OPPOSans H"/>
              </a:rPr>
              <a:t>谢谢大家</a:t>
            </a:r>
            <a:endParaRPr kumimoji="1" lang="zh-CN" altLang="en-US"/>
          </a:p>
        </p:txBody>
      </p:sp>
      <p:grpSp>
        <p:nvGrpSpPr>
          <p:cNvPr id="5" name="组合 4"/>
          <p:cNvGrpSpPr/>
          <p:nvPr/>
        </p:nvGrpSpPr>
        <p:grpSpPr>
          <a:xfrm>
            <a:off x="5696973" y="-1709944"/>
            <a:ext cx="8778661" cy="11082849"/>
            <a:chOff x="5696973" y="-1709944"/>
            <a:chExt cx="8778661" cy="11082849"/>
          </a:xfrm>
        </p:grpSpPr>
        <p:sp>
          <p:nvSpPr>
            <p:cNvPr id="6" name="标题 1"/>
            <p:cNvSpPr txBox="1"/>
            <p:nvPr/>
          </p:nvSpPr>
          <p:spPr>
            <a:xfrm rot="14400000" flipV="1">
              <a:off x="10146378" y="-1051528"/>
              <a:ext cx="3646444" cy="3682162"/>
            </a:xfrm>
            <a:prstGeom prst="rightArrow">
              <a:avLst>
                <a:gd name="adj1" fmla="val 51814"/>
                <a:gd name="adj2" fmla="val 50000"/>
              </a:avLst>
            </a:prstGeom>
            <a:gradFill>
              <a:gsLst>
                <a:gs pos="10000">
                  <a:schemeClr val="bg1">
                    <a:alpha val="40000"/>
                  </a:schemeClr>
                </a:gs>
                <a:gs pos="9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4400000" flipV="1">
              <a:off x="7235961" y="4745108"/>
              <a:ext cx="3646444" cy="4065121"/>
            </a:xfrm>
            <a:prstGeom prst="rightArrow">
              <a:avLst>
                <a:gd name="adj1" fmla="val 51814"/>
                <a:gd name="adj2" fmla="val 50000"/>
              </a:avLst>
            </a:prstGeom>
            <a:gradFill>
              <a:gsLst>
                <a:gs pos="0">
                  <a:schemeClr val="bg1">
                    <a:alpha val="50000"/>
                  </a:schemeClr>
                </a:gs>
                <a:gs pos="8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4400000">
              <a:off x="8957711" y="5003780"/>
              <a:ext cx="2864857" cy="2517948"/>
            </a:xfrm>
            <a:prstGeom prst="rightArrow">
              <a:avLst/>
            </a:prstGeom>
            <a:gradFill>
              <a:gsLst>
                <a:gs pos="20000">
                  <a:schemeClr val="accent1">
                    <a:lumMod val="20000"/>
                    <a:lumOff val="80000"/>
                    <a:alpha val="4000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4400000">
              <a:off x="10118504" y="3026831"/>
              <a:ext cx="3601797" cy="2720590"/>
            </a:xfrm>
            <a:prstGeom prst="rightArrow">
              <a:avLst/>
            </a:prstGeom>
            <a:gradFill>
              <a:gsLst>
                <a:gs pos="10000">
                  <a:schemeClr val="bg1"/>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4400000">
              <a:off x="10507630" y="2119065"/>
              <a:ext cx="2923941" cy="1109354"/>
            </a:xfrm>
            <a:prstGeom prst="rightArrow">
              <a:avLst/>
            </a:prstGeom>
            <a:gradFill>
              <a:gsLst>
                <a:gs pos="15000">
                  <a:schemeClr val="accent2">
                    <a:lumMod val="20000"/>
                    <a:lumOff val="80000"/>
                    <a:alpha val="2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4400000">
              <a:off x="8897372" y="1436462"/>
              <a:ext cx="1508653" cy="982017"/>
            </a:xfrm>
            <a:prstGeom prst="rightArrow">
              <a:avLst/>
            </a:prstGeom>
            <a:gradFill>
              <a:gsLst>
                <a:gs pos="0">
                  <a:schemeClr val="bg1">
                    <a:alpha val="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4400000">
              <a:off x="9177193" y="4534716"/>
              <a:ext cx="4180786" cy="1586206"/>
            </a:xfrm>
            <a:prstGeom prst="rightArrow">
              <a:avLst/>
            </a:prstGeom>
            <a:gradFill>
              <a:gsLst>
                <a:gs pos="0">
                  <a:schemeClr val="accent1">
                    <a:lumMod val="20000"/>
                    <a:lumOff val="80000"/>
                  </a:schemeClr>
                </a:gs>
                <a:gs pos="90000">
                  <a:schemeClr val="accent1"/>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4400000">
              <a:off x="8197903" y="4551432"/>
              <a:ext cx="1737918" cy="1131251"/>
            </a:xfrm>
            <a:prstGeom prst="rightArrow">
              <a:avLst/>
            </a:prstGeom>
            <a:gradFill>
              <a:gsLst>
                <a:gs pos="0">
                  <a:schemeClr val="bg1">
                    <a:alpha val="0"/>
                  </a:schemeClr>
                </a:gs>
                <a:gs pos="10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4400000">
              <a:off x="5763253" y="5505774"/>
              <a:ext cx="2923941" cy="1841206"/>
            </a:xfrm>
            <a:prstGeom prst="rightArrow">
              <a:avLst/>
            </a:prstGeom>
            <a:gradFill>
              <a:gsLst>
                <a:gs pos="10000">
                  <a:schemeClr val="accent2">
                    <a:lumMod val="20000"/>
                    <a:lumOff val="80000"/>
                    <a:alpha val="4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4400000">
              <a:off x="7812508" y="601163"/>
              <a:ext cx="942316" cy="657224"/>
            </a:xfrm>
            <a:prstGeom prst="rightArrow">
              <a:avLst/>
            </a:prstGeom>
            <a:gradFill>
              <a:gsLst>
                <a:gs pos="0">
                  <a:schemeClr val="bg1">
                    <a:alpha val="0"/>
                  </a:schemeClr>
                </a:gs>
                <a:gs pos="9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0" y="671805"/>
            <a:ext cx="609600" cy="998662"/>
          </a:xfrm>
          <a:prstGeom prst="rect">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183606" y="1635878"/>
            <a:ext cx="455408" cy="395288"/>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111511" y="989942"/>
            <a:ext cx="1181100" cy="609600"/>
          </a:xfrm>
          <a:prstGeom prst="rect">
            <a:avLst/>
          </a:prstGeom>
          <a:noFill/>
          <a:ln w="12700" cap="sq">
            <a:noFill/>
            <a:miter/>
          </a:ln>
        </p:spPr>
        <p:txBody>
          <a:bodyPr vert="horz" wrap="square" lIns="0" tIns="0" rIns="0" bIns="0" rtlCol="0" anchor="ctr">
            <a:spAutoFit/>
          </a:bodyPr>
          <a:lstStyle/>
          <a:p>
            <a:pPr algn="l"/>
            <a:r>
              <a:rPr kumimoji="1" lang="en-US" altLang="zh-CN" sz="4400">
                <a:ln w="12700">
                  <a:noFill/>
                </a:ln>
                <a:solidFill>
                  <a:schemeClr val="accent1"/>
                </a:solidFill>
                <a:latin typeface="Source Han Sans"/>
                <a:ea typeface="Source Han Sans"/>
                <a:cs typeface="Source Han Sans"/>
              </a:rPr>
              <a:t>目录</a:t>
            </a:r>
            <a:endParaRPr kumimoji="1" lang="zh-CN" altLang="en-US"/>
          </a:p>
        </p:txBody>
      </p:sp>
      <p:sp>
        <p:nvSpPr>
          <p:cNvPr id="5" name="标题 1"/>
          <p:cNvSpPr txBox="1"/>
          <p:nvPr/>
        </p:nvSpPr>
        <p:spPr>
          <a:xfrm>
            <a:off x="927023" y="1120010"/>
            <a:ext cx="2044700" cy="444500"/>
          </a:xfrm>
          <a:prstGeom prst="rect">
            <a:avLst/>
          </a:prstGeom>
          <a:solidFill>
            <a:schemeClr val="bg1"/>
          </a:solidFill>
          <a:ln w="12700" cap="sq">
            <a:noFill/>
            <a:miter/>
          </a:ln>
        </p:spPr>
        <p:txBody>
          <a:bodyPr vert="horz" wrap="square" lIns="0" tIns="0" rIns="0" bIns="0" rtlCol="0" anchor="ctr">
            <a:spAutoFit/>
          </a:bodyPr>
          <a:lstStyle/>
          <a:p>
            <a:pPr algn="l"/>
            <a:r>
              <a:rPr kumimoji="1" lang="en-US" altLang="zh-CN" sz="3200">
                <a:ln w="12700">
                  <a:noFill/>
                </a:ln>
                <a:solidFill>
                  <a:schemeClr val="accent1"/>
                </a:solidFill>
                <a:latin typeface="Source Han Sans"/>
                <a:ea typeface="Source Han Sans"/>
                <a:cs typeface="Source Han Sans"/>
              </a:rPr>
              <a:t>C</a:t>
            </a:r>
            <a:r>
              <a:rPr kumimoji="1" lang="en-US" altLang="zh-CN" sz="3200">
                <a:ln w="12700">
                  <a:noFill/>
                </a:ln>
                <a:solidFill>
                  <a:schemeClr val="tx1"/>
                </a:solidFill>
                <a:latin typeface="Source Han Sans"/>
                <a:ea typeface="Source Han Sans"/>
                <a:cs typeface="Source Han Sans"/>
              </a:rPr>
              <a:t>atalogue</a:t>
            </a:r>
            <a:endParaRPr kumimoji="1" lang="zh-CN" altLang="en-US"/>
          </a:p>
        </p:txBody>
      </p:sp>
      <p:sp>
        <p:nvSpPr>
          <p:cNvPr id="6" name="标题 1"/>
          <p:cNvSpPr txBox="1"/>
          <p:nvPr/>
        </p:nvSpPr>
        <p:spPr>
          <a:xfrm>
            <a:off x="2049869" y="3668267"/>
            <a:ext cx="3960000" cy="900000"/>
          </a:xfrm>
          <a:prstGeom prst="rect">
            <a:avLst/>
          </a:prstGeom>
          <a:noFill/>
          <a:ln>
            <a:noFill/>
          </a:ln>
        </p:spPr>
        <p:txBody>
          <a:bodyPr vert="horz" wrap="square" lIns="0" tIns="0" rIns="0" bIns="0" rtlCol="0" anchor="t"/>
          <a:lstStyle/>
          <a:p>
            <a:pPr algn="l"/>
            <a:r>
              <a:rPr kumimoji="1" lang="en-US" altLang="zh-CN" sz="2200" dirty="0" err="1">
                <a:ln w="12700">
                  <a:noFill/>
                </a:ln>
                <a:solidFill>
                  <a:schemeClr val="tx1">
                    <a:lumMod val="85000"/>
                    <a:lumOff val="15000"/>
                  </a:schemeClr>
                </a:solidFill>
                <a:latin typeface="OPPOSans B"/>
                <a:ea typeface="OPPOSans B"/>
                <a:cs typeface="OPPOSans B"/>
              </a:rPr>
              <a:t>显示</a:t>
            </a:r>
            <a:r>
              <a:rPr kumimoji="1" lang="zh-CN" altLang="en-US" sz="2200" dirty="0">
                <a:ln w="12700">
                  <a:noFill/>
                </a:ln>
                <a:solidFill>
                  <a:schemeClr val="tx1">
                    <a:lumMod val="85000"/>
                    <a:lumOff val="15000"/>
                  </a:schemeClr>
                </a:solidFill>
                <a:latin typeface="OPPOSans B"/>
                <a:ea typeface="OPPOSans B"/>
                <a:cs typeface="OPPOSans B"/>
              </a:rPr>
              <a:t>原理</a:t>
            </a:r>
            <a:endParaRPr kumimoji="1" lang="zh-CN" altLang="en-US" dirty="0"/>
          </a:p>
        </p:txBody>
      </p:sp>
      <p:sp>
        <p:nvSpPr>
          <p:cNvPr id="8" name="标题 1"/>
          <p:cNvSpPr txBox="1"/>
          <p:nvPr/>
        </p:nvSpPr>
        <p:spPr>
          <a:xfrm>
            <a:off x="1581263" y="3662084"/>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chemeClr val="accent1"/>
                </a:solidFill>
                <a:latin typeface="OPPOSans B"/>
                <a:ea typeface="OPPOSans B"/>
                <a:cs typeface="OPPOSans B"/>
              </a:rPr>
              <a:t>2.</a:t>
            </a:r>
            <a:endParaRPr kumimoji="1" lang="zh-CN" altLang="en-US"/>
          </a:p>
        </p:txBody>
      </p:sp>
      <p:sp>
        <p:nvSpPr>
          <p:cNvPr id="9" name="标题 1"/>
          <p:cNvSpPr txBox="1"/>
          <p:nvPr/>
        </p:nvSpPr>
        <p:spPr>
          <a:xfrm>
            <a:off x="1581263" y="2283551"/>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chemeClr val="accent1"/>
                </a:solidFill>
                <a:latin typeface="OPPOSans B"/>
                <a:ea typeface="OPPOSans B"/>
                <a:cs typeface="OPPOSans B"/>
              </a:rPr>
              <a:t>1.</a:t>
            </a:r>
            <a:endParaRPr kumimoji="1" lang="zh-CN" altLang="en-US"/>
          </a:p>
        </p:txBody>
      </p:sp>
      <p:sp>
        <p:nvSpPr>
          <p:cNvPr id="10" name="标题 1"/>
          <p:cNvSpPr txBox="1"/>
          <p:nvPr/>
        </p:nvSpPr>
        <p:spPr>
          <a:xfrm>
            <a:off x="2002340" y="2289734"/>
            <a:ext cx="3960000" cy="900000"/>
          </a:xfrm>
          <a:prstGeom prst="rect">
            <a:avLst/>
          </a:prstGeom>
          <a:noFill/>
          <a:ln>
            <a:noFill/>
          </a:ln>
        </p:spPr>
        <p:txBody>
          <a:bodyPr vert="horz" wrap="square" lIns="0" tIns="0" rIns="0" bIns="0" rtlCol="0" anchor="t"/>
          <a:lstStyle/>
          <a:p>
            <a:pPr algn="l"/>
            <a:r>
              <a:rPr kumimoji="1" lang="en-US" altLang="zh-CN" sz="2200">
                <a:ln w="12700">
                  <a:noFill/>
                </a:ln>
                <a:solidFill>
                  <a:schemeClr val="tx1">
                    <a:lumMod val="85000"/>
                    <a:lumOff val="15000"/>
                  </a:schemeClr>
                </a:solidFill>
                <a:latin typeface="OPPOSans B"/>
                <a:ea typeface="OPPOSans B"/>
                <a:cs typeface="OPPOSans B"/>
              </a:rPr>
              <a:t>MR相关的基本概念</a:t>
            </a:r>
            <a:endParaRPr kumimoji="1" lang="zh-CN" altLang="en-US"/>
          </a:p>
        </p:txBody>
      </p:sp>
      <p:sp>
        <p:nvSpPr>
          <p:cNvPr id="11" name="标题 1"/>
          <p:cNvSpPr txBox="1"/>
          <p:nvPr/>
        </p:nvSpPr>
        <p:spPr>
          <a:xfrm>
            <a:off x="2002340" y="4968058"/>
            <a:ext cx="3960000" cy="900000"/>
          </a:xfrm>
          <a:prstGeom prst="rect">
            <a:avLst/>
          </a:prstGeom>
          <a:noFill/>
          <a:ln>
            <a:noFill/>
          </a:ln>
        </p:spPr>
        <p:txBody>
          <a:bodyPr vert="horz" wrap="square" lIns="0" tIns="0" rIns="0" bIns="0" rtlCol="0" anchor="t"/>
          <a:lstStyle/>
          <a:p>
            <a:pPr algn="l"/>
            <a:r>
              <a:rPr kumimoji="1" lang="en-US" altLang="zh-CN" sz="2200">
                <a:ln w="12700">
                  <a:noFill/>
                </a:ln>
                <a:solidFill>
                  <a:schemeClr val="tx1">
                    <a:lumMod val="85000"/>
                    <a:lumOff val="15000"/>
                  </a:schemeClr>
                </a:solidFill>
                <a:latin typeface="OPPOSans B"/>
                <a:ea typeface="OPPOSans B"/>
                <a:cs typeface="OPPOSans B"/>
              </a:rPr>
              <a:t>常见显示技术</a:t>
            </a:r>
            <a:endParaRPr kumimoji="1" lang="zh-CN" altLang="en-US"/>
          </a:p>
        </p:txBody>
      </p:sp>
      <p:sp>
        <p:nvSpPr>
          <p:cNvPr id="12" name="标题 1"/>
          <p:cNvSpPr txBox="1"/>
          <p:nvPr/>
        </p:nvSpPr>
        <p:spPr>
          <a:xfrm>
            <a:off x="1581263" y="4948526"/>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chemeClr val="accent1"/>
                </a:solidFill>
                <a:latin typeface="OPPOSans B"/>
                <a:ea typeface="OPPOSans B"/>
                <a:cs typeface="OPPOSans B"/>
              </a:rPr>
              <a:t>3.</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17934" cy="6857999"/>
          </a:xfrm>
          <a:custGeom>
            <a:avLst/>
            <a:gdLst>
              <a:gd name="connsiteX0" fmla="*/ 0 w 12117934"/>
              <a:gd name="connsiteY0" fmla="*/ 0 h 6857999"/>
              <a:gd name="connsiteX1" fmla="*/ 12117934 w 12117934"/>
              <a:gd name="connsiteY1" fmla="*/ 0 h 6857999"/>
              <a:gd name="connsiteX2" fmla="*/ 0 w 12117934"/>
              <a:gd name="connsiteY2" fmla="*/ 6857999 h 6857999"/>
              <a:gd name="connsiteX3" fmla="*/ 0 w 12117934"/>
              <a:gd name="connsiteY3" fmla="*/ 0 h 6857999"/>
              <a:gd name="connsiteX4" fmla="*/ 0 w 12117934"/>
              <a:gd name="connsiteY4" fmla="*/ 0 h 6857999"/>
            </a:gdLst>
            <a:ahLst/>
            <a:cxnLst/>
            <a:rect l="l" t="t" r="r" b="b"/>
            <a:pathLst>
              <a:path w="12117934" h="6857999">
                <a:moveTo>
                  <a:pt x="0" y="0"/>
                </a:moveTo>
                <a:lnTo>
                  <a:pt x="12117934" y="0"/>
                </a:lnTo>
                <a:lnTo>
                  <a:pt x="0" y="6857999"/>
                </a:lnTo>
                <a:lnTo>
                  <a:pt x="0" y="0"/>
                </a:lnTo>
                <a:close/>
              </a:path>
            </a:pathLst>
          </a:custGeom>
          <a:solidFill>
            <a:schemeClr val="bg1">
              <a:lumMod val="95000"/>
            </a:schemeClr>
          </a:solidFill>
          <a:ln w="12700" cap="sq">
            <a:noFill/>
            <a:miter/>
          </a:ln>
        </p:spPr>
        <p:txBody>
          <a:bodyPr vert="horz" wrap="square" lIns="91440" tIns="45720" rIns="91440" bIns="45720" rtlCol="0" anchor="ctr"/>
          <a:lstStyle/>
          <a:p>
            <a:pPr algn="just"/>
            <a:endParaRPr kumimoji="1" lang="zh-CN" altLang="en-US"/>
          </a:p>
        </p:txBody>
      </p:sp>
      <p:sp>
        <p:nvSpPr>
          <p:cNvPr id="3" name="标题 1"/>
          <p:cNvSpPr txBox="1"/>
          <p:nvPr/>
        </p:nvSpPr>
        <p:spPr>
          <a:xfrm>
            <a:off x="660400" y="2735285"/>
            <a:ext cx="7812126" cy="2050297"/>
          </a:xfrm>
          <a:prstGeom prst="rect">
            <a:avLst/>
          </a:prstGeom>
          <a:noFill/>
          <a:ln>
            <a:noFill/>
          </a:ln>
        </p:spPr>
        <p:txBody>
          <a:bodyPr vert="horz" wrap="square" lIns="0" tIns="0" rIns="0" bIns="0" rtlCol="0" anchor="t"/>
          <a:lstStyle/>
          <a:p>
            <a:pPr algn="l"/>
            <a:r>
              <a:rPr kumimoji="1" lang="en-US" altLang="zh-CN" sz="3800">
                <a:ln w="12700">
                  <a:noFill/>
                </a:ln>
                <a:solidFill>
                  <a:schemeClr val="tx1"/>
                </a:solidFill>
                <a:latin typeface="OPPOSans H"/>
                <a:ea typeface="OPPOSans H"/>
                <a:cs typeface="OPPOSans H"/>
              </a:rPr>
              <a:t>MR的基本概念</a:t>
            </a:r>
            <a:endParaRPr kumimoji="1" lang="zh-CN" altLang="en-US"/>
          </a:p>
        </p:txBody>
      </p:sp>
      <p:sp>
        <p:nvSpPr>
          <p:cNvPr id="4" name="标题 1"/>
          <p:cNvSpPr txBox="1"/>
          <p:nvPr/>
        </p:nvSpPr>
        <p:spPr>
          <a:xfrm>
            <a:off x="660400" y="1028700"/>
            <a:ext cx="2044700" cy="1612900"/>
          </a:xfrm>
          <a:prstGeom prst="rect">
            <a:avLst/>
          </a:prstGeom>
          <a:noFill/>
          <a:ln w="15875" cap="sq">
            <a:noFill/>
            <a:miter/>
          </a:ln>
        </p:spPr>
        <p:txBody>
          <a:bodyPr vert="horz" wrap="square" lIns="0" tIns="0" rIns="0" bIns="0" rtlCol="0" anchor="ctr">
            <a:spAutoFit/>
          </a:bodyPr>
          <a:lstStyle/>
          <a:p>
            <a:pPr algn="l"/>
            <a:r>
              <a:rPr kumimoji="1" lang="en-US" altLang="zh-CN" sz="11500">
                <a:ln w="12700">
                  <a:noFill/>
                </a:ln>
                <a:solidFill>
                  <a:schemeClr val="accent1"/>
                </a:solidFill>
                <a:latin typeface="OPPOSans L"/>
                <a:ea typeface="OPPOSans L"/>
                <a:cs typeface="OPPOSans L"/>
              </a:rPr>
              <a:t>01</a:t>
            </a:r>
            <a:endParaRPr kumimoji="1" lang="zh-CN" altLang="en-US"/>
          </a:p>
        </p:txBody>
      </p:sp>
      <p:grpSp>
        <p:nvGrpSpPr>
          <p:cNvPr id="5" name="组合 4"/>
          <p:cNvGrpSpPr/>
          <p:nvPr/>
        </p:nvGrpSpPr>
        <p:grpSpPr>
          <a:xfrm>
            <a:off x="5696973" y="-1709944"/>
            <a:ext cx="8778661" cy="11082849"/>
            <a:chOff x="5696973" y="-1709944"/>
            <a:chExt cx="8778661" cy="11082849"/>
          </a:xfrm>
        </p:grpSpPr>
        <p:sp>
          <p:nvSpPr>
            <p:cNvPr id="6" name="标题 1"/>
            <p:cNvSpPr txBox="1"/>
            <p:nvPr/>
          </p:nvSpPr>
          <p:spPr>
            <a:xfrm rot="14400000" flipV="1">
              <a:off x="10146378" y="-1051528"/>
              <a:ext cx="3646444" cy="3682162"/>
            </a:xfrm>
            <a:prstGeom prst="rightArrow">
              <a:avLst>
                <a:gd name="adj1" fmla="val 51814"/>
                <a:gd name="adj2" fmla="val 50000"/>
              </a:avLst>
            </a:prstGeom>
            <a:gradFill>
              <a:gsLst>
                <a:gs pos="10000">
                  <a:schemeClr val="bg1">
                    <a:alpha val="40000"/>
                  </a:schemeClr>
                </a:gs>
                <a:gs pos="9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4400000" flipV="1">
              <a:off x="7235961" y="4745108"/>
              <a:ext cx="3646444" cy="4065121"/>
            </a:xfrm>
            <a:prstGeom prst="rightArrow">
              <a:avLst>
                <a:gd name="adj1" fmla="val 51814"/>
                <a:gd name="adj2" fmla="val 50000"/>
              </a:avLst>
            </a:prstGeom>
            <a:gradFill>
              <a:gsLst>
                <a:gs pos="0">
                  <a:schemeClr val="bg1">
                    <a:alpha val="50000"/>
                  </a:schemeClr>
                </a:gs>
                <a:gs pos="8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4400000">
              <a:off x="8957711" y="5003780"/>
              <a:ext cx="2864857" cy="2517948"/>
            </a:xfrm>
            <a:prstGeom prst="rightArrow">
              <a:avLst/>
            </a:prstGeom>
            <a:gradFill>
              <a:gsLst>
                <a:gs pos="20000">
                  <a:schemeClr val="accent1">
                    <a:lumMod val="20000"/>
                    <a:lumOff val="80000"/>
                    <a:alpha val="4000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4400000">
              <a:off x="10118504" y="3026831"/>
              <a:ext cx="3601797" cy="2720590"/>
            </a:xfrm>
            <a:prstGeom prst="rightArrow">
              <a:avLst/>
            </a:prstGeom>
            <a:gradFill>
              <a:gsLst>
                <a:gs pos="10000">
                  <a:schemeClr val="bg1"/>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4400000">
              <a:off x="10507630" y="2119065"/>
              <a:ext cx="2923941" cy="1109354"/>
            </a:xfrm>
            <a:prstGeom prst="rightArrow">
              <a:avLst/>
            </a:prstGeom>
            <a:gradFill>
              <a:gsLst>
                <a:gs pos="15000">
                  <a:schemeClr val="accent2">
                    <a:lumMod val="20000"/>
                    <a:lumOff val="80000"/>
                    <a:alpha val="2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4400000">
              <a:off x="8897372" y="1436462"/>
              <a:ext cx="1508653" cy="982017"/>
            </a:xfrm>
            <a:prstGeom prst="rightArrow">
              <a:avLst/>
            </a:prstGeom>
            <a:gradFill>
              <a:gsLst>
                <a:gs pos="0">
                  <a:schemeClr val="bg1">
                    <a:alpha val="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4400000">
              <a:off x="9177193" y="4534716"/>
              <a:ext cx="4180786" cy="1586206"/>
            </a:xfrm>
            <a:prstGeom prst="rightArrow">
              <a:avLst/>
            </a:prstGeom>
            <a:gradFill>
              <a:gsLst>
                <a:gs pos="0">
                  <a:schemeClr val="accent1">
                    <a:lumMod val="20000"/>
                    <a:lumOff val="80000"/>
                  </a:schemeClr>
                </a:gs>
                <a:gs pos="90000">
                  <a:schemeClr val="accent1"/>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4400000">
              <a:off x="8197903" y="4551432"/>
              <a:ext cx="1737918" cy="1131251"/>
            </a:xfrm>
            <a:prstGeom prst="rightArrow">
              <a:avLst/>
            </a:prstGeom>
            <a:gradFill>
              <a:gsLst>
                <a:gs pos="0">
                  <a:schemeClr val="bg1">
                    <a:alpha val="0"/>
                  </a:schemeClr>
                </a:gs>
                <a:gs pos="10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4400000">
              <a:off x="5763253" y="5505774"/>
              <a:ext cx="2923941" cy="1841206"/>
            </a:xfrm>
            <a:prstGeom prst="rightArrow">
              <a:avLst/>
            </a:prstGeom>
            <a:gradFill>
              <a:gsLst>
                <a:gs pos="10000">
                  <a:schemeClr val="accent2">
                    <a:lumMod val="20000"/>
                    <a:lumOff val="80000"/>
                    <a:alpha val="4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4400000">
              <a:off x="7812508" y="601163"/>
              <a:ext cx="942316" cy="657224"/>
            </a:xfrm>
            <a:prstGeom prst="rightArrow">
              <a:avLst/>
            </a:prstGeom>
            <a:gradFill>
              <a:gsLst>
                <a:gs pos="0">
                  <a:schemeClr val="bg1">
                    <a:alpha val="0"/>
                  </a:schemeClr>
                </a:gs>
                <a:gs pos="9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标题 1"/>
          <p:cNvCxnSpPr/>
          <p:nvPr/>
        </p:nvCxnSpPr>
        <p:spPr>
          <a:xfrm>
            <a:off x="1887621" y="2177718"/>
            <a:ext cx="3967747" cy="0"/>
          </a:xfrm>
          <a:prstGeom prst="line">
            <a:avLst/>
          </a:prstGeom>
          <a:noFill/>
          <a:ln w="12700" cap="sq">
            <a:solidFill>
              <a:schemeClr val="accent1"/>
            </a:solidFill>
            <a:miter/>
          </a:ln>
        </p:spPr>
      </p:cxnSp>
      <p:sp>
        <p:nvSpPr>
          <p:cNvPr id="3" name="标题 1"/>
          <p:cNvSpPr txBox="1"/>
          <p:nvPr/>
        </p:nvSpPr>
        <p:spPr>
          <a:xfrm>
            <a:off x="660400" y="1584160"/>
            <a:ext cx="1363579" cy="136357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140898" y="2304943"/>
            <a:ext cx="3714469" cy="1124057"/>
          </a:xfrm>
          <a:prstGeom prst="rect">
            <a:avLst/>
          </a:prstGeom>
          <a:noFill/>
          <a:ln cap="sq">
            <a:noFill/>
          </a:ln>
        </p:spPr>
        <p:txBody>
          <a:bodyPr vert="horz" wrap="square" lIns="0" tIns="0" rIns="0" bIns="0" rtlCol="0" anchor="t"/>
          <a:lstStyle/>
          <a:p>
            <a:pPr algn="l"/>
            <a:r>
              <a:rPr kumimoji="1" lang="en-US" altLang="zh-CN" sz="1400">
                <a:ln w="12700">
                  <a:noFill/>
                </a:ln>
                <a:solidFill>
                  <a:schemeClr val="tx1">
                    <a:lumMod val="85000"/>
                    <a:lumOff val="15000"/>
                  </a:schemeClr>
                </a:solidFill>
                <a:latin typeface="OPPOSans R"/>
                <a:ea typeface="OPPOSans R"/>
                <a:cs typeface="OPPOSans R"/>
              </a:rPr>
              <a:t>通过数字信息扩展现实世界</a:t>
            </a:r>
            <a:endParaRPr kumimoji="1" lang="zh-CN" altLang="en-US"/>
          </a:p>
        </p:txBody>
      </p:sp>
      <p:sp>
        <p:nvSpPr>
          <p:cNvPr id="5" name="标题 1"/>
          <p:cNvSpPr txBox="1"/>
          <p:nvPr/>
        </p:nvSpPr>
        <p:spPr>
          <a:xfrm>
            <a:off x="2140899" y="1351554"/>
            <a:ext cx="2963437" cy="762552"/>
          </a:xfrm>
          <a:prstGeom prst="rect">
            <a:avLst/>
          </a:prstGeom>
          <a:noFill/>
          <a:ln cap="sq">
            <a:noFill/>
          </a:ln>
        </p:spPr>
        <p:txBody>
          <a:bodyPr vert="horz" wrap="square" lIns="0" tIns="0" rIns="0" bIns="0" rtlCol="0" anchor="b"/>
          <a:lstStyle/>
          <a:p>
            <a:pPr algn="l"/>
            <a:r>
              <a:rPr kumimoji="1" lang="en-US" altLang="zh-CN" sz="1600">
                <a:ln w="12700">
                  <a:noFill/>
                </a:ln>
                <a:solidFill>
                  <a:schemeClr val="accent1"/>
                </a:solidFill>
                <a:latin typeface="OPPOSans R"/>
                <a:ea typeface="OPPOSans R"/>
                <a:cs typeface="OPPOSans R"/>
              </a:rPr>
              <a:t>AR(Augment Reality)</a:t>
            </a:r>
            <a:endParaRPr kumimoji="1" lang="zh-CN" altLang="en-US"/>
          </a:p>
        </p:txBody>
      </p:sp>
      <p:sp>
        <p:nvSpPr>
          <p:cNvPr id="6" name="标题 1"/>
          <p:cNvSpPr txBox="1"/>
          <p:nvPr/>
        </p:nvSpPr>
        <p:spPr>
          <a:xfrm>
            <a:off x="5221258" y="186604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52950" y="1676710"/>
            <a:ext cx="1178478" cy="117847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140967" y="2089782"/>
            <a:ext cx="402445" cy="352335"/>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9" name="标题 1"/>
          <p:cNvCxnSpPr/>
          <p:nvPr/>
        </p:nvCxnSpPr>
        <p:spPr>
          <a:xfrm>
            <a:off x="7551153" y="2177718"/>
            <a:ext cx="3967747" cy="0"/>
          </a:xfrm>
          <a:prstGeom prst="line">
            <a:avLst/>
          </a:prstGeom>
          <a:noFill/>
          <a:ln w="12700" cap="sq">
            <a:solidFill>
              <a:schemeClr val="accent1"/>
            </a:solidFill>
            <a:miter/>
          </a:ln>
        </p:spPr>
      </p:cxnSp>
      <p:sp>
        <p:nvSpPr>
          <p:cNvPr id="10" name="标题 1"/>
          <p:cNvSpPr txBox="1"/>
          <p:nvPr/>
        </p:nvSpPr>
        <p:spPr>
          <a:xfrm>
            <a:off x="6323932" y="1584160"/>
            <a:ext cx="1363579" cy="136357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804430" y="2304943"/>
            <a:ext cx="3714469" cy="1124057"/>
          </a:xfrm>
          <a:prstGeom prst="rect">
            <a:avLst/>
          </a:prstGeom>
          <a:noFill/>
          <a:ln cap="sq">
            <a:noFill/>
          </a:ln>
        </p:spPr>
        <p:txBody>
          <a:bodyPr vert="horz" wrap="square" lIns="0" tIns="0" rIns="0" bIns="0" rtlCol="0" anchor="t"/>
          <a:lstStyle/>
          <a:p>
            <a:pPr algn="l"/>
            <a:r>
              <a:rPr kumimoji="1" lang="en-US" altLang="zh-CN" sz="1400">
                <a:ln w="12700">
                  <a:noFill/>
                </a:ln>
                <a:solidFill>
                  <a:schemeClr val="tx1">
                    <a:lumMod val="85000"/>
                    <a:lumOff val="15000"/>
                  </a:schemeClr>
                </a:solidFill>
                <a:latin typeface="OPPOSans R"/>
                <a:ea typeface="OPPOSans R"/>
                <a:cs typeface="OPPOSans R"/>
              </a:rPr>
              <a:t>完全沉溺在虚拟世界中</a:t>
            </a:r>
            <a:endParaRPr kumimoji="1" lang="zh-CN" altLang="en-US"/>
          </a:p>
        </p:txBody>
      </p:sp>
      <p:sp>
        <p:nvSpPr>
          <p:cNvPr id="12" name="标题 1"/>
          <p:cNvSpPr txBox="1"/>
          <p:nvPr/>
        </p:nvSpPr>
        <p:spPr>
          <a:xfrm>
            <a:off x="7804431" y="1351554"/>
            <a:ext cx="2963437" cy="762552"/>
          </a:xfrm>
          <a:prstGeom prst="rect">
            <a:avLst/>
          </a:prstGeom>
          <a:noFill/>
          <a:ln cap="sq">
            <a:noFill/>
          </a:ln>
        </p:spPr>
        <p:txBody>
          <a:bodyPr vert="horz" wrap="square" lIns="0" tIns="0" rIns="0" bIns="0" rtlCol="0" anchor="b"/>
          <a:lstStyle/>
          <a:p>
            <a:pPr algn="l"/>
            <a:r>
              <a:rPr kumimoji="1" lang="en-US" altLang="zh-CN" sz="1600">
                <a:ln w="12700">
                  <a:noFill/>
                </a:ln>
                <a:solidFill>
                  <a:schemeClr val="accent1"/>
                </a:solidFill>
                <a:latin typeface="OPPOSans R"/>
                <a:ea typeface="OPPOSans R"/>
                <a:cs typeface="OPPOSans R"/>
              </a:rPr>
              <a:t>VR(Virtual Reality)</a:t>
            </a:r>
            <a:endParaRPr kumimoji="1" lang="zh-CN" altLang="en-US"/>
          </a:p>
        </p:txBody>
      </p:sp>
      <p:sp>
        <p:nvSpPr>
          <p:cNvPr id="13" name="标题 1"/>
          <p:cNvSpPr txBox="1"/>
          <p:nvPr/>
        </p:nvSpPr>
        <p:spPr>
          <a:xfrm>
            <a:off x="10884790" y="186604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416482" y="1676710"/>
            <a:ext cx="1178478" cy="117847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804499" y="2083518"/>
            <a:ext cx="402445" cy="36486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16" name="标题 1"/>
          <p:cNvCxnSpPr/>
          <p:nvPr/>
        </p:nvCxnSpPr>
        <p:spPr>
          <a:xfrm>
            <a:off x="4719387" y="4382388"/>
            <a:ext cx="3967747" cy="0"/>
          </a:xfrm>
          <a:prstGeom prst="line">
            <a:avLst/>
          </a:prstGeom>
          <a:noFill/>
          <a:ln w="12700" cap="sq">
            <a:solidFill>
              <a:schemeClr val="accent2"/>
            </a:solidFill>
            <a:miter/>
          </a:ln>
        </p:spPr>
      </p:cxnSp>
      <p:sp>
        <p:nvSpPr>
          <p:cNvPr id="17" name="标题 1"/>
          <p:cNvSpPr txBox="1"/>
          <p:nvPr/>
        </p:nvSpPr>
        <p:spPr>
          <a:xfrm>
            <a:off x="3492166" y="3788830"/>
            <a:ext cx="1363579" cy="1363579"/>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972664" y="4509613"/>
            <a:ext cx="3714469" cy="1124057"/>
          </a:xfrm>
          <a:prstGeom prst="rect">
            <a:avLst/>
          </a:prstGeom>
          <a:noFill/>
          <a:ln cap="sq">
            <a:noFill/>
          </a:ln>
        </p:spPr>
        <p:txBody>
          <a:bodyPr vert="horz" wrap="square" lIns="0" tIns="0" rIns="0" bIns="0" rtlCol="0" anchor="t"/>
          <a:lstStyle/>
          <a:p>
            <a:pPr algn="l"/>
            <a:r>
              <a:rPr kumimoji="1" lang="en-US" altLang="zh-CN" sz="1400">
                <a:ln w="12700">
                  <a:noFill/>
                </a:ln>
                <a:solidFill>
                  <a:schemeClr val="tx1">
                    <a:lumMod val="85000"/>
                    <a:lumOff val="15000"/>
                  </a:schemeClr>
                </a:solidFill>
                <a:latin typeface="OPPOSans R"/>
                <a:ea typeface="OPPOSans R"/>
                <a:cs typeface="OPPOSans R"/>
              </a:rPr>
              <a:t>现实世界和虚拟世界交互</a:t>
            </a:r>
            <a:endParaRPr kumimoji="1" lang="zh-CN" altLang="en-US"/>
          </a:p>
        </p:txBody>
      </p:sp>
      <p:sp>
        <p:nvSpPr>
          <p:cNvPr id="19" name="标题 1"/>
          <p:cNvSpPr txBox="1"/>
          <p:nvPr/>
        </p:nvSpPr>
        <p:spPr>
          <a:xfrm>
            <a:off x="4972665" y="3556224"/>
            <a:ext cx="2963437" cy="762552"/>
          </a:xfrm>
          <a:prstGeom prst="rect">
            <a:avLst/>
          </a:prstGeom>
          <a:noFill/>
          <a:ln cap="sq">
            <a:noFill/>
          </a:ln>
        </p:spPr>
        <p:txBody>
          <a:bodyPr vert="horz" wrap="square" lIns="0" tIns="0" rIns="0" bIns="0" rtlCol="0" anchor="b"/>
          <a:lstStyle/>
          <a:p>
            <a:pPr algn="l"/>
            <a:r>
              <a:rPr kumimoji="1" lang="en-US" altLang="zh-CN" sz="1600">
                <a:ln w="12700">
                  <a:noFill/>
                </a:ln>
                <a:solidFill>
                  <a:schemeClr val="accent2"/>
                </a:solidFill>
                <a:latin typeface="OPPOSans R"/>
                <a:ea typeface="OPPOSans R"/>
                <a:cs typeface="OPPOSans R"/>
              </a:rPr>
              <a:t>MR(Mixed Reality)</a:t>
            </a:r>
            <a:endParaRPr kumimoji="1" lang="zh-CN" altLang="en-US"/>
          </a:p>
        </p:txBody>
      </p:sp>
      <p:sp>
        <p:nvSpPr>
          <p:cNvPr id="20" name="标题 1"/>
          <p:cNvSpPr txBox="1"/>
          <p:nvPr/>
        </p:nvSpPr>
        <p:spPr>
          <a:xfrm>
            <a:off x="8053024" y="407071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3584716" y="3881380"/>
            <a:ext cx="1178478" cy="1178478"/>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3972733" y="4284475"/>
            <a:ext cx="402445" cy="372290"/>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AR、VR和MR介绍</a:t>
            </a:r>
            <a:endParaRPr kumimoji="1" lang="zh-CN" altLang="en-US"/>
          </a:p>
        </p:txBody>
      </p:sp>
      <p:sp>
        <p:nvSpPr>
          <p:cNvPr id="24"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AR、VR和MR介绍</a:t>
            </a:r>
            <a:endParaRPr kumimoji="1" lang="zh-CN" altLang="en-US"/>
          </a:p>
        </p:txBody>
      </p:sp>
      <p:sp>
        <p:nvSpPr>
          <p:cNvPr id="3"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6" name="图片 5"/>
          <p:cNvPicPr>
            <a:picLocks noChangeAspect="1"/>
          </p:cNvPicPr>
          <p:nvPr/>
        </p:nvPicPr>
        <p:blipFill>
          <a:blip r:embed="rId2">
            <a:alphaModFix/>
          </a:blip>
          <a:srcRect/>
          <a:stretch>
            <a:fillRect/>
          </a:stretch>
        </p:blipFill>
        <p:spPr>
          <a:xfrm>
            <a:off x="584200" y="1456325"/>
            <a:ext cx="11203102" cy="41231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576867" y="1346732"/>
            <a:ext cx="1456275" cy="430439"/>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OPPOSans H"/>
                <a:ea typeface="OPPOSans H"/>
                <a:cs typeface="OPPOSans H"/>
              </a:rPr>
              <a:t>光学透视型</a:t>
            </a:r>
            <a:endParaRPr kumimoji="1" lang="zh-CN" altLang="en-US"/>
          </a:p>
        </p:txBody>
      </p:sp>
      <p:sp>
        <p:nvSpPr>
          <p:cNvPr id="3" name="标题 1"/>
          <p:cNvSpPr txBox="1"/>
          <p:nvPr/>
        </p:nvSpPr>
        <p:spPr>
          <a:xfrm>
            <a:off x="4576867" y="1775625"/>
            <a:ext cx="3026621" cy="385502"/>
          </a:xfrm>
          <a:prstGeom prst="rect">
            <a:avLst/>
          </a:prstGeom>
          <a:noFill/>
          <a:ln>
            <a:noFill/>
          </a:ln>
        </p:spPr>
        <p:txBody>
          <a:bodyPr vert="horz" wrap="square" lIns="0" tIns="0" rIns="0" bIns="0" rtlCol="0" anchor="t"/>
          <a:lstStyle/>
          <a:p>
            <a:pPr algn="just"/>
            <a:r>
              <a:rPr kumimoji="1" lang="en-US" altLang="zh-CN" sz="1400" dirty="0" err="1">
                <a:ln w="12700">
                  <a:noFill/>
                </a:ln>
                <a:solidFill>
                  <a:schemeClr val="tx1">
                    <a:lumMod val="75000"/>
                    <a:lumOff val="25000"/>
                  </a:schemeClr>
                </a:solidFill>
                <a:latin typeface="OPPOSans L"/>
                <a:ea typeface="OPPOSans L"/>
                <a:cs typeface="OPPOSans L"/>
              </a:rPr>
              <a:t>虚拟数字信息+真实的物理世界信息</a:t>
            </a:r>
            <a:endParaRPr kumimoji="1" lang="zh-CN" altLang="en-US" dirty="0"/>
          </a:p>
        </p:txBody>
      </p:sp>
      <p:sp>
        <p:nvSpPr>
          <p:cNvPr id="4"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显示方式介绍</a:t>
            </a:r>
            <a:endParaRPr kumimoji="1" lang="zh-CN" altLang="en-US"/>
          </a:p>
        </p:txBody>
      </p:sp>
      <p:sp>
        <p:nvSpPr>
          <p:cNvPr id="5"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8" name="图片 7"/>
          <p:cNvPicPr>
            <a:picLocks noChangeAspect="1"/>
          </p:cNvPicPr>
          <p:nvPr/>
        </p:nvPicPr>
        <p:blipFill>
          <a:blip r:embed="rId2">
            <a:alphaModFix/>
          </a:blip>
          <a:srcRect/>
          <a:stretch>
            <a:fillRect/>
          </a:stretch>
        </p:blipFill>
        <p:spPr>
          <a:xfrm>
            <a:off x="660400" y="2204518"/>
            <a:ext cx="10342033" cy="2449429"/>
          </a:xfrm>
          <a:prstGeom prst="rect">
            <a:avLst/>
          </a:prstGeom>
        </p:spPr>
      </p:pic>
      <p:sp>
        <p:nvSpPr>
          <p:cNvPr id="9" name="标题 1"/>
          <p:cNvSpPr txBox="1"/>
          <p:nvPr/>
        </p:nvSpPr>
        <p:spPr>
          <a:xfrm>
            <a:off x="1147867" y="1346732"/>
            <a:ext cx="1456275" cy="430439"/>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OPPOSans H"/>
                <a:ea typeface="OPPOSans H"/>
                <a:cs typeface="OPPOSans H"/>
              </a:rPr>
              <a:t>完全沉浸型</a:t>
            </a:r>
            <a:endParaRPr kumimoji="1" lang="zh-CN" altLang="en-US"/>
          </a:p>
        </p:txBody>
      </p:sp>
      <p:sp>
        <p:nvSpPr>
          <p:cNvPr id="10" name="标题 1"/>
          <p:cNvSpPr txBox="1"/>
          <p:nvPr/>
        </p:nvSpPr>
        <p:spPr>
          <a:xfrm>
            <a:off x="1147867" y="1794675"/>
            <a:ext cx="3026621" cy="385502"/>
          </a:xfrm>
          <a:prstGeom prst="rect">
            <a:avLst/>
          </a:prstGeom>
          <a:noFill/>
          <a:ln>
            <a:noFill/>
          </a:ln>
        </p:spPr>
        <p:txBody>
          <a:bodyPr vert="horz" wrap="square" lIns="0" tIns="0" rIns="0" bIns="0" rtlCol="0" anchor="t"/>
          <a:lstStyle/>
          <a:p>
            <a:pPr algn="just"/>
            <a:r>
              <a:rPr kumimoji="1" lang="en-US" altLang="zh-CN" sz="1400" dirty="0" err="1">
                <a:ln w="12700">
                  <a:noFill/>
                </a:ln>
                <a:solidFill>
                  <a:schemeClr val="tx1">
                    <a:lumMod val="75000"/>
                    <a:lumOff val="25000"/>
                  </a:schemeClr>
                </a:solidFill>
                <a:latin typeface="OPPOSans L"/>
                <a:ea typeface="OPPOSans L"/>
                <a:cs typeface="OPPOSans L"/>
              </a:rPr>
              <a:t>虚拟数字信息</a:t>
            </a:r>
            <a:endParaRPr kumimoji="1" lang="zh-CN" altLang="en-US" dirty="0"/>
          </a:p>
        </p:txBody>
      </p:sp>
      <p:sp>
        <p:nvSpPr>
          <p:cNvPr id="11" name="标题 1"/>
          <p:cNvSpPr txBox="1"/>
          <p:nvPr/>
        </p:nvSpPr>
        <p:spPr>
          <a:xfrm>
            <a:off x="8005867" y="1345186"/>
            <a:ext cx="1456275" cy="430439"/>
          </a:xfrm>
          <a:prstGeom prst="rect">
            <a:avLst/>
          </a:prstGeom>
          <a:noFill/>
          <a:ln>
            <a:noFill/>
          </a:ln>
        </p:spPr>
        <p:txBody>
          <a:bodyPr vert="horz" wrap="square" lIns="0" tIns="0" rIns="0" bIns="0" rtlCol="0" anchor="b"/>
          <a:lstStyle/>
          <a:p>
            <a:pPr algn="l"/>
            <a:r>
              <a:rPr kumimoji="1" lang="zh-CN" altLang="en-US" sz="1600" dirty="0">
                <a:ln w="12700">
                  <a:noFill/>
                </a:ln>
                <a:solidFill>
                  <a:srgbClr val="000000">
                    <a:alpha val="100000"/>
                  </a:srgbClr>
                </a:solidFill>
                <a:latin typeface="OPPOSans H"/>
                <a:ea typeface="OPPOSans H"/>
                <a:cs typeface="OPPOSans H"/>
              </a:rPr>
              <a:t>视频透视型</a:t>
            </a:r>
            <a:endParaRPr kumimoji="1" lang="zh-CN" altLang="en-US" dirty="0"/>
          </a:p>
        </p:txBody>
      </p:sp>
      <p:sp>
        <p:nvSpPr>
          <p:cNvPr id="12" name="标题 1"/>
          <p:cNvSpPr txBox="1"/>
          <p:nvPr/>
        </p:nvSpPr>
        <p:spPr>
          <a:xfrm>
            <a:off x="8005867" y="1774079"/>
            <a:ext cx="3623521" cy="385502"/>
          </a:xfrm>
          <a:prstGeom prst="rect">
            <a:avLst/>
          </a:prstGeom>
          <a:noFill/>
          <a:ln>
            <a:noFill/>
          </a:ln>
        </p:spPr>
        <p:txBody>
          <a:bodyPr vert="horz" wrap="square" lIns="0" tIns="0" rIns="0" bIns="0" rtlCol="0" anchor="t"/>
          <a:lstStyle/>
          <a:p>
            <a:pPr algn="just"/>
            <a:r>
              <a:rPr kumimoji="1" lang="en-US" altLang="zh-CN" sz="1400" dirty="0" err="1">
                <a:ln w="12700">
                  <a:noFill/>
                </a:ln>
                <a:solidFill>
                  <a:schemeClr val="tx1">
                    <a:lumMod val="75000"/>
                    <a:lumOff val="25000"/>
                  </a:schemeClr>
                </a:solidFill>
                <a:latin typeface="OPPOSans L"/>
                <a:ea typeface="OPPOSans L"/>
                <a:cs typeface="OPPOSans L"/>
              </a:rPr>
              <a:t>虚拟数位信息+Camera拍摄到的真实的物理世界信息</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528049" y="1927144"/>
            <a:ext cx="2417837" cy="1628937"/>
          </a:xfrm>
          <a:prstGeom prst="roundRect">
            <a:avLst>
              <a:gd name="adj" fmla="val 2269"/>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3" name="标题 1"/>
          <p:cNvSpPr txBox="1"/>
          <p:nvPr/>
        </p:nvSpPr>
        <p:spPr>
          <a:xfrm>
            <a:off x="3528049" y="1921311"/>
            <a:ext cx="2417837" cy="707589"/>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1">
                  <a:alpha val="100000"/>
                </a:schemeClr>
              </a:gs>
              <a:gs pos="100000">
                <a:schemeClr val="accent1">
                  <a:lumMod val="40000"/>
                  <a:lumOff val="6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829654" y="1927144"/>
            <a:ext cx="2416907" cy="1603537"/>
          </a:xfrm>
          <a:prstGeom prst="roundRect">
            <a:avLst>
              <a:gd name="adj" fmla="val 2269"/>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5" name="标题 1"/>
          <p:cNvSpPr txBox="1"/>
          <p:nvPr/>
        </p:nvSpPr>
        <p:spPr>
          <a:xfrm>
            <a:off x="829654" y="1921311"/>
            <a:ext cx="2416907" cy="711136"/>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1">
                  <a:alpha val="100000"/>
                </a:schemeClr>
              </a:gs>
              <a:gs pos="100000">
                <a:schemeClr val="accent1">
                  <a:lumMod val="40000"/>
                  <a:lumOff val="6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6" name="标题 1"/>
          <p:cNvSpPr txBox="1"/>
          <p:nvPr/>
        </p:nvSpPr>
        <p:spPr>
          <a:xfrm>
            <a:off x="998588" y="2800674"/>
            <a:ext cx="2082800" cy="342904"/>
          </a:xfrm>
          <a:prstGeom prst="rect">
            <a:avLst/>
          </a:prstGeom>
          <a:noFill/>
          <a:ln cap="sq">
            <a:noFill/>
          </a:ln>
        </p:spPr>
        <p:txBody>
          <a:bodyPr vert="horz" wrap="square" lIns="38102" tIns="38102" rIns="38102" bIns="38102" rtlCol="0" anchor="ctr">
            <a:spAutoFit/>
          </a:bodyPr>
          <a:lstStyle/>
          <a:p>
            <a:pPr algn="l"/>
            <a:r>
              <a:rPr kumimoji="1" lang="en-US" altLang="zh-CN" sz="1400">
                <a:ln w="12700">
                  <a:noFill/>
                </a:ln>
                <a:solidFill>
                  <a:srgbClr val="404040">
                    <a:alpha val="100000"/>
                  </a:srgbClr>
                </a:solidFill>
                <a:latin typeface="OPPOSans L"/>
                <a:ea typeface="OPPOSans L"/>
                <a:cs typeface="OPPOSans L"/>
              </a:rPr>
              <a:t>眼球可移动观看的范围</a:t>
            </a:r>
            <a:endParaRPr kumimoji="1" lang="zh-CN" altLang="en-US"/>
          </a:p>
        </p:txBody>
      </p:sp>
      <p:sp>
        <p:nvSpPr>
          <p:cNvPr id="7" name="标题 1"/>
          <p:cNvSpPr txBox="1"/>
          <p:nvPr/>
        </p:nvSpPr>
        <p:spPr>
          <a:xfrm>
            <a:off x="6226411" y="1927144"/>
            <a:ext cx="2417837" cy="1641637"/>
          </a:xfrm>
          <a:prstGeom prst="roundRect">
            <a:avLst>
              <a:gd name="adj" fmla="val 2269"/>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8" name="标题 1"/>
          <p:cNvSpPr txBox="1"/>
          <p:nvPr/>
        </p:nvSpPr>
        <p:spPr>
          <a:xfrm>
            <a:off x="6226411" y="1921311"/>
            <a:ext cx="2417837" cy="707589"/>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2">
                  <a:alpha val="100000"/>
                </a:schemeClr>
              </a:gs>
              <a:gs pos="100000">
                <a:schemeClr val="accent2">
                  <a:lumMod val="60000"/>
                  <a:lumOff val="4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9" name="标题 1"/>
          <p:cNvSpPr txBox="1"/>
          <p:nvPr/>
        </p:nvSpPr>
        <p:spPr>
          <a:xfrm>
            <a:off x="8924774" y="1927144"/>
            <a:ext cx="2417837" cy="1616237"/>
          </a:xfrm>
          <a:prstGeom prst="roundRect">
            <a:avLst>
              <a:gd name="adj" fmla="val 2269"/>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10" name="标题 1"/>
          <p:cNvSpPr txBox="1"/>
          <p:nvPr/>
        </p:nvSpPr>
        <p:spPr>
          <a:xfrm>
            <a:off x="8924774" y="1921311"/>
            <a:ext cx="2417837" cy="707589"/>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1">
                  <a:alpha val="100000"/>
                </a:schemeClr>
              </a:gs>
              <a:gs pos="100000">
                <a:schemeClr val="accent1">
                  <a:lumMod val="40000"/>
                  <a:lumOff val="6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11" name="标题 1"/>
          <p:cNvSpPr txBox="1"/>
          <p:nvPr/>
        </p:nvSpPr>
        <p:spPr>
          <a:xfrm>
            <a:off x="3697448" y="2825930"/>
            <a:ext cx="2082800" cy="292392"/>
          </a:xfrm>
          <a:prstGeom prst="rect">
            <a:avLst/>
          </a:prstGeom>
          <a:noFill/>
          <a:ln cap="sq">
            <a:noFill/>
          </a:ln>
        </p:spPr>
        <p:txBody>
          <a:bodyPr vert="horz" wrap="square" lIns="38102" tIns="38102" rIns="38102" bIns="38102" rtlCol="0" anchor="ctr">
            <a:spAutoFit/>
          </a:bodyPr>
          <a:lstStyle/>
          <a:p>
            <a:pPr algn="l"/>
            <a:r>
              <a:rPr kumimoji="1" lang="zh-CN" altLang="en-US" sz="1400" dirty="0">
                <a:ln w="12700">
                  <a:noFill/>
                </a:ln>
                <a:solidFill>
                  <a:srgbClr val="404040">
                    <a:alpha val="100000"/>
                  </a:srgbClr>
                </a:solidFill>
                <a:latin typeface="OPPOSans L"/>
                <a:ea typeface="OPPOSans L"/>
                <a:cs typeface="OPPOSans L"/>
              </a:rPr>
              <a:t>眼镜到显示器的距离</a:t>
            </a:r>
            <a:endParaRPr kumimoji="1" lang="zh-CN" altLang="en-US" dirty="0"/>
          </a:p>
        </p:txBody>
      </p:sp>
      <p:sp>
        <p:nvSpPr>
          <p:cNvPr id="12" name="标题 1"/>
          <p:cNvSpPr txBox="1"/>
          <p:nvPr/>
        </p:nvSpPr>
        <p:spPr>
          <a:xfrm>
            <a:off x="6395810" y="2800674"/>
            <a:ext cx="2082800" cy="342904"/>
          </a:xfrm>
          <a:prstGeom prst="rect">
            <a:avLst/>
          </a:prstGeom>
          <a:noFill/>
          <a:ln cap="sq">
            <a:noFill/>
          </a:ln>
        </p:spPr>
        <p:txBody>
          <a:bodyPr vert="horz" wrap="square" lIns="38102" tIns="38102" rIns="38102" bIns="38102" rtlCol="0" anchor="ctr">
            <a:spAutoFit/>
          </a:bodyPr>
          <a:lstStyle/>
          <a:p>
            <a:pPr algn="l"/>
            <a:r>
              <a:rPr kumimoji="1" lang="en-US" altLang="zh-CN" sz="1400">
                <a:ln w="12700">
                  <a:noFill/>
                </a:ln>
                <a:solidFill>
                  <a:srgbClr val="404040">
                    <a:alpha val="100000"/>
                  </a:srgbClr>
                </a:solidFill>
                <a:latin typeface="OPPOSans L"/>
                <a:ea typeface="OPPOSans L"/>
                <a:cs typeface="OPPOSans L"/>
              </a:rPr>
              <a:t>影像投射出来的角度</a:t>
            </a:r>
            <a:endParaRPr kumimoji="1" lang="zh-CN" altLang="en-US"/>
          </a:p>
        </p:txBody>
      </p:sp>
      <p:sp>
        <p:nvSpPr>
          <p:cNvPr id="13" name="标题 1"/>
          <p:cNvSpPr txBox="1"/>
          <p:nvPr/>
        </p:nvSpPr>
        <p:spPr>
          <a:xfrm>
            <a:off x="9094173" y="2800674"/>
            <a:ext cx="2082800" cy="342904"/>
          </a:xfrm>
          <a:prstGeom prst="rect">
            <a:avLst/>
          </a:prstGeom>
          <a:noFill/>
          <a:ln cap="sq">
            <a:noFill/>
          </a:ln>
        </p:spPr>
        <p:txBody>
          <a:bodyPr vert="horz" wrap="square" lIns="38102" tIns="38102" rIns="38102" bIns="38102" rtlCol="0" anchor="ctr">
            <a:spAutoFit/>
          </a:bodyPr>
          <a:lstStyle/>
          <a:p>
            <a:pPr algn="l"/>
            <a:r>
              <a:rPr kumimoji="1" lang="en-US" altLang="zh-CN" sz="1400">
                <a:ln w="12700">
                  <a:noFill/>
                </a:ln>
                <a:solidFill>
                  <a:srgbClr val="404040">
                    <a:alpha val="100000"/>
                  </a:srgbClr>
                </a:solidFill>
                <a:latin typeface="OPPOSans L"/>
                <a:ea typeface="OPPOSans L"/>
                <a:cs typeface="OPPOSans L"/>
              </a:rPr>
              <a:t>每一度视场角的像素数</a:t>
            </a:r>
            <a:endParaRPr kumimoji="1" lang="zh-CN" altLang="en-US"/>
          </a:p>
        </p:txBody>
      </p:sp>
      <p:sp>
        <p:nvSpPr>
          <p:cNvPr id="14" name="标题 1"/>
          <p:cNvSpPr txBox="1"/>
          <p:nvPr/>
        </p:nvSpPr>
        <p:spPr>
          <a:xfrm>
            <a:off x="1139483" y="2011471"/>
            <a:ext cx="1797248" cy="532282"/>
          </a:xfrm>
          <a:prstGeom prst="rect">
            <a:avLst/>
          </a:prstGeom>
          <a:noFill/>
          <a:ln cap="sq">
            <a:noFill/>
          </a:ln>
          <a:effectLst/>
        </p:spPr>
        <p:txBody>
          <a:bodyPr vert="horz" wrap="square" lIns="64008" tIns="32004" rIns="64008" bIns="32004" rtlCol="0" anchor="ctr"/>
          <a:lstStyle/>
          <a:p>
            <a:pPr algn="ctr"/>
            <a:r>
              <a:rPr kumimoji="1" lang="en-US" altLang="zh-CN" sz="1600">
                <a:ln w="12700">
                  <a:noFill/>
                </a:ln>
                <a:solidFill>
                  <a:schemeClr val="bg1"/>
                </a:solidFill>
                <a:latin typeface="OPPOSans H"/>
                <a:ea typeface="OPPOSans H"/>
                <a:cs typeface="OPPOSans H"/>
              </a:rPr>
              <a:t>Eyebox(眼动范围)</a:t>
            </a:r>
            <a:endParaRPr kumimoji="1" lang="zh-CN" altLang="en-US"/>
          </a:p>
        </p:txBody>
      </p:sp>
      <p:sp>
        <p:nvSpPr>
          <p:cNvPr id="15" name="标题 1"/>
          <p:cNvSpPr txBox="1"/>
          <p:nvPr/>
        </p:nvSpPr>
        <p:spPr>
          <a:xfrm>
            <a:off x="6536705" y="2011471"/>
            <a:ext cx="1797248" cy="532282"/>
          </a:xfrm>
          <a:prstGeom prst="rect">
            <a:avLst/>
          </a:prstGeom>
          <a:noFill/>
          <a:ln cap="sq">
            <a:noFill/>
          </a:ln>
          <a:effectLst/>
        </p:spPr>
        <p:txBody>
          <a:bodyPr vert="horz" wrap="square" lIns="64008" tIns="32004" rIns="64008" bIns="32004" rtlCol="0" anchor="ctr"/>
          <a:lstStyle/>
          <a:p>
            <a:pPr algn="ctr"/>
            <a:r>
              <a:rPr kumimoji="1" lang="en-US" altLang="zh-CN" sz="1600">
                <a:ln w="12700">
                  <a:noFill/>
                </a:ln>
                <a:solidFill>
                  <a:schemeClr val="bg1"/>
                </a:solidFill>
                <a:latin typeface="OPPOSans H"/>
                <a:ea typeface="OPPOSans H"/>
                <a:cs typeface="OPPOSans H"/>
              </a:rPr>
              <a:t>FOV(视场角)</a:t>
            </a:r>
            <a:endParaRPr kumimoji="1" lang="zh-CN" altLang="en-US"/>
          </a:p>
        </p:txBody>
      </p:sp>
      <p:sp>
        <p:nvSpPr>
          <p:cNvPr id="16" name="标题 1"/>
          <p:cNvSpPr txBox="1"/>
          <p:nvPr/>
        </p:nvSpPr>
        <p:spPr>
          <a:xfrm>
            <a:off x="9099378" y="2011471"/>
            <a:ext cx="2068629" cy="532282"/>
          </a:xfrm>
          <a:prstGeom prst="rect">
            <a:avLst/>
          </a:prstGeom>
          <a:noFill/>
          <a:ln cap="sq">
            <a:noFill/>
          </a:ln>
          <a:effectLst/>
        </p:spPr>
        <p:txBody>
          <a:bodyPr vert="horz" wrap="square" lIns="64008" tIns="32004" rIns="64008" bIns="32004" rtlCol="0" anchor="ctr"/>
          <a:lstStyle/>
          <a:p>
            <a:pPr algn="ctr"/>
            <a:r>
              <a:rPr kumimoji="1" lang="en-US" altLang="zh-CN" sz="1600">
                <a:ln w="12700">
                  <a:noFill/>
                </a:ln>
                <a:solidFill>
                  <a:schemeClr val="bg1"/>
                </a:solidFill>
                <a:latin typeface="OPPOSans H"/>
                <a:ea typeface="OPPOSans H"/>
                <a:cs typeface="OPPOSans H"/>
              </a:rPr>
              <a:t>PPD(Pixels Per Degree)：</a:t>
            </a:r>
            <a:endParaRPr kumimoji="1" lang="zh-CN" altLang="en-US"/>
          </a:p>
        </p:txBody>
      </p:sp>
      <p:sp>
        <p:nvSpPr>
          <p:cNvPr id="17" name="标题 1"/>
          <p:cNvSpPr txBox="1"/>
          <p:nvPr/>
        </p:nvSpPr>
        <p:spPr>
          <a:xfrm>
            <a:off x="3844305" y="2011471"/>
            <a:ext cx="1797248" cy="532282"/>
          </a:xfrm>
          <a:prstGeom prst="rect">
            <a:avLst/>
          </a:prstGeom>
          <a:noFill/>
          <a:ln cap="sq">
            <a:noFill/>
          </a:ln>
          <a:effectLst/>
        </p:spPr>
        <p:txBody>
          <a:bodyPr vert="horz" wrap="square" lIns="64008" tIns="32004" rIns="64008" bIns="32004" rtlCol="0" anchor="ctr"/>
          <a:lstStyle/>
          <a:p>
            <a:pPr algn="ctr"/>
            <a:r>
              <a:rPr kumimoji="1" lang="en-US" altLang="zh-CN" sz="1600">
                <a:ln w="12700">
                  <a:noFill/>
                </a:ln>
                <a:solidFill>
                  <a:schemeClr val="bg1"/>
                </a:solidFill>
                <a:latin typeface="OPPOSans H"/>
                <a:ea typeface="OPPOSans H"/>
                <a:cs typeface="OPPOSans H"/>
              </a:rPr>
              <a:t>Eye Relief(出瞳距离)</a:t>
            </a:r>
            <a:endParaRPr kumimoji="1" lang="zh-CN" altLang="en-US"/>
          </a:p>
        </p:txBody>
      </p:sp>
      <p:sp>
        <p:nvSpPr>
          <p:cNvPr id="18"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显示参数介绍</a:t>
            </a:r>
            <a:endParaRPr kumimoji="1" lang="zh-CN" altLang="en-US"/>
          </a:p>
        </p:txBody>
      </p:sp>
      <p:sp>
        <p:nvSpPr>
          <p:cNvPr id="19"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2" name="图片 21"/>
          <p:cNvPicPr>
            <a:picLocks noChangeAspect="1"/>
          </p:cNvPicPr>
          <p:nvPr/>
        </p:nvPicPr>
        <p:blipFill>
          <a:blip r:embed="rId2">
            <a:alphaModFix/>
          </a:blip>
          <a:srcRect/>
          <a:stretch>
            <a:fillRect/>
          </a:stretch>
        </p:blipFill>
        <p:spPr>
          <a:xfrm>
            <a:off x="247650" y="3778250"/>
            <a:ext cx="3007863" cy="1689100"/>
          </a:xfrm>
          <a:prstGeom prst="rect">
            <a:avLst/>
          </a:prstGeom>
        </p:spPr>
      </p:pic>
      <p:pic>
        <p:nvPicPr>
          <p:cNvPr id="23" name="图片 22"/>
          <p:cNvPicPr>
            <a:picLocks noChangeAspect="1"/>
          </p:cNvPicPr>
          <p:nvPr/>
        </p:nvPicPr>
        <p:blipFill>
          <a:blip r:embed="rId3">
            <a:alphaModFix/>
          </a:blip>
          <a:srcRect/>
          <a:stretch>
            <a:fillRect/>
          </a:stretch>
        </p:blipFill>
        <p:spPr>
          <a:xfrm>
            <a:off x="6103938" y="3953967"/>
            <a:ext cx="2638425" cy="1519733"/>
          </a:xfrm>
          <a:prstGeom prst="rect">
            <a:avLst/>
          </a:prstGeom>
        </p:spPr>
      </p:pic>
      <p:pic>
        <p:nvPicPr>
          <p:cNvPr id="24" name="图片 23"/>
          <p:cNvPicPr>
            <a:picLocks noChangeAspect="1"/>
          </p:cNvPicPr>
          <p:nvPr/>
        </p:nvPicPr>
        <p:blipFill>
          <a:blip r:embed="rId4">
            <a:alphaModFix/>
          </a:blip>
          <a:srcRect/>
          <a:stretch>
            <a:fillRect/>
          </a:stretch>
        </p:blipFill>
        <p:spPr>
          <a:xfrm>
            <a:off x="3689350" y="3780481"/>
            <a:ext cx="1778000" cy="1883719"/>
          </a:xfrm>
          <a:prstGeom prst="rect">
            <a:avLst/>
          </a:prstGeom>
        </p:spPr>
      </p:pic>
      <p:pic>
        <p:nvPicPr>
          <p:cNvPr id="25" name="图片 24"/>
          <p:cNvPicPr>
            <a:picLocks noChangeAspect="1"/>
          </p:cNvPicPr>
          <p:nvPr/>
        </p:nvPicPr>
        <p:blipFill>
          <a:blip r:embed="rId5">
            <a:alphaModFix/>
          </a:blip>
          <a:srcRect/>
          <a:stretch>
            <a:fillRect/>
          </a:stretch>
        </p:blipFill>
        <p:spPr>
          <a:xfrm>
            <a:off x="9088889" y="3784600"/>
            <a:ext cx="2784446" cy="1600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17934" cy="6857999"/>
          </a:xfrm>
          <a:custGeom>
            <a:avLst/>
            <a:gdLst>
              <a:gd name="connsiteX0" fmla="*/ 0 w 12117934"/>
              <a:gd name="connsiteY0" fmla="*/ 0 h 6857999"/>
              <a:gd name="connsiteX1" fmla="*/ 12117934 w 12117934"/>
              <a:gd name="connsiteY1" fmla="*/ 0 h 6857999"/>
              <a:gd name="connsiteX2" fmla="*/ 0 w 12117934"/>
              <a:gd name="connsiteY2" fmla="*/ 6857999 h 6857999"/>
              <a:gd name="connsiteX3" fmla="*/ 0 w 12117934"/>
              <a:gd name="connsiteY3" fmla="*/ 0 h 6857999"/>
              <a:gd name="connsiteX4" fmla="*/ 0 w 12117934"/>
              <a:gd name="connsiteY4" fmla="*/ 0 h 6857999"/>
            </a:gdLst>
            <a:ahLst/>
            <a:cxnLst/>
            <a:rect l="l" t="t" r="r" b="b"/>
            <a:pathLst>
              <a:path w="12117934" h="6857999">
                <a:moveTo>
                  <a:pt x="0" y="0"/>
                </a:moveTo>
                <a:lnTo>
                  <a:pt x="12117934" y="0"/>
                </a:lnTo>
                <a:lnTo>
                  <a:pt x="0" y="6857999"/>
                </a:lnTo>
                <a:lnTo>
                  <a:pt x="0" y="0"/>
                </a:lnTo>
                <a:close/>
              </a:path>
            </a:pathLst>
          </a:custGeom>
          <a:solidFill>
            <a:schemeClr val="bg1">
              <a:lumMod val="95000"/>
            </a:schemeClr>
          </a:solidFill>
          <a:ln w="12700" cap="sq">
            <a:noFill/>
            <a:miter/>
          </a:ln>
        </p:spPr>
        <p:txBody>
          <a:bodyPr vert="horz" wrap="square" lIns="91440" tIns="45720" rIns="91440" bIns="45720" rtlCol="0" anchor="ctr"/>
          <a:lstStyle/>
          <a:p>
            <a:pPr algn="just"/>
            <a:endParaRPr kumimoji="1" lang="zh-CN" altLang="en-US"/>
          </a:p>
        </p:txBody>
      </p:sp>
      <p:sp>
        <p:nvSpPr>
          <p:cNvPr id="3" name="标题 1"/>
          <p:cNvSpPr txBox="1"/>
          <p:nvPr/>
        </p:nvSpPr>
        <p:spPr>
          <a:xfrm>
            <a:off x="660400" y="2735285"/>
            <a:ext cx="7812126" cy="2050297"/>
          </a:xfrm>
          <a:prstGeom prst="rect">
            <a:avLst/>
          </a:prstGeom>
          <a:noFill/>
          <a:ln>
            <a:noFill/>
          </a:ln>
        </p:spPr>
        <p:txBody>
          <a:bodyPr vert="horz" wrap="square" lIns="0" tIns="0" rIns="0" bIns="0" rtlCol="0" anchor="t"/>
          <a:lstStyle/>
          <a:p>
            <a:pPr algn="l"/>
            <a:r>
              <a:rPr kumimoji="1" lang="en-US" altLang="zh-CN" sz="3800" dirty="0" err="1">
                <a:ln w="12700">
                  <a:noFill/>
                </a:ln>
                <a:solidFill>
                  <a:schemeClr val="tx1"/>
                </a:solidFill>
                <a:latin typeface="OPPOSans H"/>
                <a:ea typeface="OPPOSans H"/>
                <a:cs typeface="OPPOSans H"/>
              </a:rPr>
              <a:t>显示</a:t>
            </a:r>
            <a:r>
              <a:rPr kumimoji="1" lang="zh-CN" altLang="en-US" sz="3800" dirty="0">
                <a:ln w="12700">
                  <a:noFill/>
                </a:ln>
                <a:solidFill>
                  <a:schemeClr val="tx1"/>
                </a:solidFill>
                <a:latin typeface="OPPOSans H"/>
                <a:ea typeface="OPPOSans H"/>
                <a:cs typeface="OPPOSans H"/>
              </a:rPr>
              <a:t>原理</a:t>
            </a:r>
            <a:endParaRPr kumimoji="1" lang="zh-CN" altLang="en-US" dirty="0"/>
          </a:p>
        </p:txBody>
      </p:sp>
      <p:sp>
        <p:nvSpPr>
          <p:cNvPr id="4" name="标题 1"/>
          <p:cNvSpPr txBox="1"/>
          <p:nvPr/>
        </p:nvSpPr>
        <p:spPr>
          <a:xfrm>
            <a:off x="660400" y="1028700"/>
            <a:ext cx="2044700" cy="1612900"/>
          </a:xfrm>
          <a:prstGeom prst="rect">
            <a:avLst/>
          </a:prstGeom>
          <a:noFill/>
          <a:ln w="15875" cap="sq">
            <a:noFill/>
            <a:miter/>
          </a:ln>
        </p:spPr>
        <p:txBody>
          <a:bodyPr vert="horz" wrap="square" lIns="0" tIns="0" rIns="0" bIns="0" rtlCol="0" anchor="ctr">
            <a:spAutoFit/>
          </a:bodyPr>
          <a:lstStyle/>
          <a:p>
            <a:pPr algn="l"/>
            <a:r>
              <a:rPr kumimoji="1" lang="en-US" altLang="zh-CN" sz="11500">
                <a:ln w="12700">
                  <a:noFill/>
                </a:ln>
                <a:solidFill>
                  <a:schemeClr val="accent1"/>
                </a:solidFill>
                <a:latin typeface="OPPOSans L"/>
                <a:ea typeface="OPPOSans L"/>
                <a:cs typeface="OPPOSans L"/>
              </a:rPr>
              <a:t>02</a:t>
            </a:r>
            <a:endParaRPr kumimoji="1" lang="zh-CN" altLang="en-US"/>
          </a:p>
        </p:txBody>
      </p:sp>
      <p:grpSp>
        <p:nvGrpSpPr>
          <p:cNvPr id="5" name="组合 4"/>
          <p:cNvGrpSpPr/>
          <p:nvPr/>
        </p:nvGrpSpPr>
        <p:grpSpPr>
          <a:xfrm>
            <a:off x="5696973" y="-1709944"/>
            <a:ext cx="8778661" cy="11082849"/>
            <a:chOff x="5696973" y="-1709944"/>
            <a:chExt cx="8778661" cy="11082849"/>
          </a:xfrm>
        </p:grpSpPr>
        <p:sp>
          <p:nvSpPr>
            <p:cNvPr id="6" name="标题 1"/>
            <p:cNvSpPr txBox="1"/>
            <p:nvPr/>
          </p:nvSpPr>
          <p:spPr>
            <a:xfrm rot="14400000" flipV="1">
              <a:off x="10146378" y="-1051528"/>
              <a:ext cx="3646444" cy="3682162"/>
            </a:xfrm>
            <a:prstGeom prst="rightArrow">
              <a:avLst>
                <a:gd name="adj1" fmla="val 51814"/>
                <a:gd name="adj2" fmla="val 50000"/>
              </a:avLst>
            </a:prstGeom>
            <a:gradFill>
              <a:gsLst>
                <a:gs pos="10000">
                  <a:schemeClr val="bg1">
                    <a:alpha val="40000"/>
                  </a:schemeClr>
                </a:gs>
                <a:gs pos="9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4400000" flipV="1">
              <a:off x="7235961" y="4745108"/>
              <a:ext cx="3646444" cy="4065121"/>
            </a:xfrm>
            <a:prstGeom prst="rightArrow">
              <a:avLst>
                <a:gd name="adj1" fmla="val 51814"/>
                <a:gd name="adj2" fmla="val 50000"/>
              </a:avLst>
            </a:prstGeom>
            <a:gradFill>
              <a:gsLst>
                <a:gs pos="0">
                  <a:schemeClr val="bg1">
                    <a:alpha val="50000"/>
                  </a:schemeClr>
                </a:gs>
                <a:gs pos="8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4400000">
              <a:off x="8957711" y="5003780"/>
              <a:ext cx="2864857" cy="2517948"/>
            </a:xfrm>
            <a:prstGeom prst="rightArrow">
              <a:avLst/>
            </a:prstGeom>
            <a:gradFill>
              <a:gsLst>
                <a:gs pos="20000">
                  <a:schemeClr val="accent1">
                    <a:lumMod val="20000"/>
                    <a:lumOff val="80000"/>
                    <a:alpha val="4000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4400000">
              <a:off x="10118504" y="3026831"/>
              <a:ext cx="3601797" cy="2720590"/>
            </a:xfrm>
            <a:prstGeom prst="rightArrow">
              <a:avLst/>
            </a:prstGeom>
            <a:gradFill>
              <a:gsLst>
                <a:gs pos="10000">
                  <a:schemeClr val="bg1"/>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4400000">
              <a:off x="10507630" y="2119065"/>
              <a:ext cx="2923941" cy="1109354"/>
            </a:xfrm>
            <a:prstGeom prst="rightArrow">
              <a:avLst/>
            </a:prstGeom>
            <a:gradFill>
              <a:gsLst>
                <a:gs pos="15000">
                  <a:schemeClr val="accent2">
                    <a:lumMod val="20000"/>
                    <a:lumOff val="80000"/>
                    <a:alpha val="2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4400000">
              <a:off x="8897372" y="1436462"/>
              <a:ext cx="1508653" cy="982017"/>
            </a:xfrm>
            <a:prstGeom prst="rightArrow">
              <a:avLst/>
            </a:prstGeom>
            <a:gradFill>
              <a:gsLst>
                <a:gs pos="0">
                  <a:schemeClr val="bg1">
                    <a:alpha val="0"/>
                  </a:schemeClr>
                </a:gs>
                <a:gs pos="90000">
                  <a:schemeClr val="accent1">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4400000">
              <a:off x="9177193" y="4534716"/>
              <a:ext cx="4180786" cy="1586206"/>
            </a:xfrm>
            <a:prstGeom prst="rightArrow">
              <a:avLst/>
            </a:prstGeom>
            <a:gradFill>
              <a:gsLst>
                <a:gs pos="0">
                  <a:schemeClr val="accent1">
                    <a:lumMod val="20000"/>
                    <a:lumOff val="80000"/>
                  </a:schemeClr>
                </a:gs>
                <a:gs pos="90000">
                  <a:schemeClr val="accent1"/>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4400000">
              <a:off x="8197903" y="4551432"/>
              <a:ext cx="1737918" cy="1131251"/>
            </a:xfrm>
            <a:prstGeom prst="rightArrow">
              <a:avLst/>
            </a:prstGeom>
            <a:gradFill>
              <a:gsLst>
                <a:gs pos="0">
                  <a:schemeClr val="bg1">
                    <a:alpha val="0"/>
                  </a:schemeClr>
                </a:gs>
                <a:gs pos="100000">
                  <a:schemeClr val="accent2">
                    <a:lumMod val="60000"/>
                    <a:lumOff val="4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4400000">
              <a:off x="5763253" y="5505774"/>
              <a:ext cx="2923941" cy="1841206"/>
            </a:xfrm>
            <a:prstGeom prst="rightArrow">
              <a:avLst/>
            </a:prstGeom>
            <a:gradFill>
              <a:gsLst>
                <a:gs pos="10000">
                  <a:schemeClr val="accent2">
                    <a:lumMod val="20000"/>
                    <a:lumOff val="80000"/>
                    <a:alpha val="40000"/>
                  </a:schemeClr>
                </a:gs>
                <a:gs pos="90000">
                  <a:schemeClr val="accent2"/>
                </a:gs>
              </a:gsLst>
              <a:lin ang="12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4400000">
              <a:off x="7812508" y="601163"/>
              <a:ext cx="942316" cy="657224"/>
            </a:xfrm>
            <a:prstGeom prst="rightArrow">
              <a:avLst/>
            </a:prstGeom>
            <a:gradFill>
              <a:gsLst>
                <a:gs pos="0">
                  <a:schemeClr val="bg1">
                    <a:alpha val="0"/>
                  </a:schemeClr>
                </a:gs>
                <a:gs pos="90000">
                  <a:schemeClr val="accent1">
                    <a:lumMod val="40000"/>
                    <a:lumOff val="60000"/>
                  </a:schemeClr>
                </a:gs>
              </a:gsLst>
              <a:lin ang="1200000" scaled="0"/>
            </a:gradFill>
            <a:ln w="12700" cap="sq">
              <a:noFill/>
              <a:miter/>
            </a:ln>
          </p:spPr>
          <p:txBody>
            <a:bodyPr vert="horz" wrap="square" lIns="91440" tIns="45720" rIns="91440" bIns="45720" rtlCol="0" anchor="ctr"/>
            <a:lstStyle/>
            <a:p>
              <a:pPr algn="ctr"/>
              <a:endParaRPr kumimoji="1"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 1"/>
          <p:cNvSpPr txBox="1"/>
          <p:nvPr/>
        </p:nvSpPr>
        <p:spPr>
          <a:xfrm>
            <a:off x="759048" y="486862"/>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Source Han Sans CN Bold"/>
                <a:ea typeface="Source Han Sans CN Bold"/>
                <a:cs typeface="Source Han Sans CN Bold"/>
              </a:rPr>
              <a:t>显示模组结构</a:t>
            </a:r>
            <a:endParaRPr kumimoji="1" lang="zh-CN" altLang="en-US"/>
          </a:p>
        </p:txBody>
      </p:sp>
      <p:sp>
        <p:nvSpPr>
          <p:cNvPr id="9" name="标题 1"/>
          <p:cNvSpPr txBox="1"/>
          <p:nvPr/>
        </p:nvSpPr>
        <p:spPr>
          <a:xfrm flipV="1">
            <a:off x="338138" y="361215"/>
            <a:ext cx="322262" cy="23167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3" name="图片 12">
            <a:extLst>
              <a:ext uri="{FF2B5EF4-FFF2-40B4-BE49-F238E27FC236}">
                <a16:creationId xmlns:a16="http://schemas.microsoft.com/office/drawing/2014/main" id="{7AEC49FA-7A3B-4360-03F8-D43F46A1D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74982"/>
            <a:ext cx="10115550" cy="525436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1F85F4"/>
      </a:accent1>
      <a:accent2>
        <a:srgbClr val="5677FC"/>
      </a:accent2>
      <a:accent3>
        <a:srgbClr val="4FC1E9"/>
      </a:accent3>
      <a:accent4>
        <a:srgbClr val="828282"/>
      </a:accent4>
      <a:accent5>
        <a:srgbClr val="A5A5A5"/>
      </a:accent5>
      <a:accent6>
        <a:srgbClr val="C9C9C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409</Words>
  <Application>Microsoft Office PowerPoint</Application>
  <PresentationFormat>宽屏</PresentationFormat>
  <Paragraphs>65</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OPPOSans B</vt:lpstr>
      <vt:lpstr>Arial</vt:lpstr>
      <vt:lpstr>OPPOSans H</vt:lpstr>
      <vt:lpstr>OPPOSans L</vt:lpstr>
      <vt:lpstr>Source Han Sans</vt:lpstr>
      <vt:lpstr>OPPOSans R</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刘 伟民</cp:lastModifiedBy>
  <cp:revision>3</cp:revision>
  <dcterms:modified xsi:type="dcterms:W3CDTF">2024-01-28T14:17:28Z</dcterms:modified>
</cp:coreProperties>
</file>